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68" r:id="rId2"/>
    <p:sldId id="275" r:id="rId3"/>
    <p:sldId id="313" r:id="rId4"/>
    <p:sldId id="301" r:id="rId5"/>
    <p:sldId id="300" r:id="rId6"/>
    <p:sldId id="321" r:id="rId7"/>
    <p:sldId id="280" r:id="rId8"/>
    <p:sldId id="276" r:id="rId9"/>
    <p:sldId id="265" r:id="rId10"/>
    <p:sldId id="266" r:id="rId11"/>
    <p:sldId id="281" r:id="rId12"/>
    <p:sldId id="323" r:id="rId13"/>
    <p:sldId id="291" r:id="rId14"/>
    <p:sldId id="314" r:id="rId15"/>
    <p:sldId id="315" r:id="rId16"/>
    <p:sldId id="318" r:id="rId17"/>
    <p:sldId id="316" r:id="rId18"/>
    <p:sldId id="317" r:id="rId19"/>
    <p:sldId id="282" r:id="rId20"/>
    <p:sldId id="283" r:id="rId21"/>
    <p:sldId id="302" r:id="rId22"/>
    <p:sldId id="303" r:id="rId23"/>
    <p:sldId id="306" r:id="rId24"/>
    <p:sldId id="305" r:id="rId25"/>
    <p:sldId id="304" r:id="rId26"/>
    <p:sldId id="307" r:id="rId27"/>
    <p:sldId id="308" r:id="rId28"/>
    <p:sldId id="309" r:id="rId29"/>
    <p:sldId id="310" r:id="rId30"/>
    <p:sldId id="311" r:id="rId31"/>
    <p:sldId id="312" r:id="rId32"/>
    <p:sldId id="319" r:id="rId33"/>
    <p:sldId id="322" r:id="rId34"/>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C5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srgbClr val="000000"/>
        </a:fontRef>
        <a:schemeClr val="lt1"/>
      </a:tcTxStyle>
      <a:tcStyle>
        <a:tcBdr/>
        <a:fill>
          <a:solidFill>
            <a:schemeClr val="dk1"/>
          </a:solidFill>
        </a:fill>
      </a:tcStyle>
    </a:lastCol>
    <a:firstCol>
      <a:tcTxStyle b="on">
        <a:fontRef idx="minor">
          <a:srgbClr val="000000"/>
        </a:fontRef>
        <a:schemeClr val="lt1"/>
      </a:tcTxStyle>
      <a:tcStyle>
        <a:tcBdr/>
        <a:fill>
          <a:solidFill>
            <a:schemeClr val="dk1"/>
          </a:solidFill>
        </a:fill>
      </a:tcStyle>
    </a:firstCol>
    <a:lastRow>
      <a:tcTxStyle b="on">
        <a:fontRef idx="minor">
          <a:srgbClr val="000000"/>
        </a:fontRef>
        <a:schemeClr val="lt1"/>
      </a:tcTxStyle>
      <a:tcStyle>
        <a:tcBdr>
          <a:top>
            <a:ln w="38100" cmpd="sng">
              <a:solidFill>
                <a:schemeClr val="lt1"/>
              </a:solidFill>
            </a:ln>
          </a:top>
        </a:tcBdr>
        <a:fill>
          <a:solidFill>
            <a:schemeClr val="dk1"/>
          </a:solidFill>
        </a:fill>
      </a:tcStyle>
    </a:lastRow>
    <a:firstRow>
      <a:tcTxStyle b="on">
        <a:fontRef idx="minor">
          <a:srgbClr val="000000"/>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srgbClr val="000000"/>
        </a:fontRef>
        <a:schemeClr val="lt1"/>
      </a:tcTxStyle>
      <a:tcStyle>
        <a:tcBdr/>
        <a:fill>
          <a:solidFill>
            <a:schemeClr val="accent4"/>
          </a:solidFill>
        </a:fill>
      </a:tcStyle>
    </a:lastCol>
    <a:firstCol>
      <a:tcTxStyle b="on">
        <a:fontRef idx="minor">
          <a:srgbClr val="000000"/>
        </a:fontRef>
        <a:schemeClr val="lt1"/>
      </a:tcTxStyle>
      <a:tcStyle>
        <a:tcBdr/>
        <a:fill>
          <a:solidFill>
            <a:schemeClr val="accent4"/>
          </a:solidFill>
        </a:fill>
      </a:tcStyle>
    </a:firstCol>
    <a:lastRow>
      <a:tcTxStyle b="on">
        <a:fontRef idx="minor">
          <a:srgbClr val="000000"/>
        </a:fontRef>
        <a:schemeClr val="lt1"/>
      </a:tcTxStyle>
      <a:tcStyle>
        <a:tcBdr>
          <a:top>
            <a:ln w="38100" cmpd="sng">
              <a:solidFill>
                <a:schemeClr val="lt1"/>
              </a:solidFill>
            </a:ln>
          </a:top>
        </a:tcBdr>
        <a:fill>
          <a:solidFill>
            <a:schemeClr val="accent4"/>
          </a:solidFill>
        </a:fill>
      </a:tcStyle>
    </a:lastRow>
    <a:firstRow>
      <a:tcTxStyle b="on">
        <a:fontRef idx="minor">
          <a:srgbClr val="000000"/>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srgbClr val="000000"/>
        </a:fontRef>
        <a:schemeClr val="lt1"/>
      </a:tcTxStyle>
      <a:tcStyle>
        <a:tcBdr/>
        <a:fill>
          <a:solidFill>
            <a:schemeClr val="accent5"/>
          </a:solidFill>
        </a:fill>
      </a:tcStyle>
    </a:lastCol>
    <a:firstCol>
      <a:tcTxStyle b="on">
        <a:fontRef idx="minor">
          <a:srgbClr val="000000"/>
        </a:fontRef>
        <a:schemeClr val="lt1"/>
      </a:tcTxStyle>
      <a:tcStyle>
        <a:tcBdr/>
        <a:fill>
          <a:solidFill>
            <a:schemeClr val="accent5"/>
          </a:solidFill>
        </a:fill>
      </a:tcStyle>
    </a:firstCol>
    <a:lastRow>
      <a:tcTxStyle b="on">
        <a:fontRef idx="minor">
          <a:srgbClr val="000000"/>
        </a:fontRef>
        <a:schemeClr val="lt1"/>
      </a:tcTxStyle>
      <a:tcStyle>
        <a:tcBdr>
          <a:top>
            <a:ln w="38100" cmpd="sng">
              <a:solidFill>
                <a:schemeClr val="lt1"/>
              </a:solidFill>
            </a:ln>
          </a:top>
        </a:tcBdr>
        <a:fill>
          <a:solidFill>
            <a:schemeClr val="accent5"/>
          </a:solidFill>
        </a:fill>
      </a:tcStyle>
    </a:lastRow>
    <a:firstRow>
      <a:tcTxStyle b="on">
        <a:fontRef idx="minor">
          <a:srgbClr val="000000"/>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rgbClr val="00000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rgbClr val="00000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rgbClr val="00000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FECB4D8-DB02-4DC6-A0A2-4F2EBAE1DC90}" styleName="Medium Style 1 - Accent 3">
    <a:wholeTbl>
      <a:tcTxStyle>
        <a:fontRef idx="minor">
          <a:srgbClr val="00000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rgbClr val="000000"/>
        </a:fontRef>
        <a:schemeClr val="lt1"/>
      </a:tcTxStyle>
      <a:tcStyle>
        <a:tcBdr/>
        <a:fill>
          <a:solidFill>
            <a:schemeClr val="accent3"/>
          </a:solidFill>
        </a:fill>
      </a:tcStyle>
    </a:firstRow>
  </a:tblStyle>
  <a:tblStyle styleId="{B301B821-A1FF-4177-AEE7-76D212191A09}" styleName="Medium Style 1 - Accent 1">
    <a:wholeTbl>
      <a:tcTxStyle>
        <a:fontRef idx="minor">
          <a:srgbClr val="00000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rgbClr val="000000"/>
        </a:fontRef>
        <a:schemeClr val="lt1"/>
      </a:tcTxStyle>
      <a:tcStyle>
        <a:tcBdr/>
        <a:fill>
          <a:solidFill>
            <a:schemeClr val="accent1"/>
          </a:solid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21" autoAdjust="0"/>
    <p:restoredTop sz="88686" autoAdjust="0"/>
  </p:normalViewPr>
  <p:slideViewPr>
    <p:cSldViewPr snapToGrid="0">
      <p:cViewPr varScale="1">
        <p:scale>
          <a:sx n="86" d="100"/>
          <a:sy n="86" d="100"/>
        </p:scale>
        <p:origin x="600"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image" Target="../media/image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AA1331-849F-4191-B432-F04C89CF8846}" type="doc">
      <dgm:prSet loTypeId="urn:microsoft.com/office/officeart/2008/layout/VerticalCurvedList" loCatId="list" qsTypeId="urn:microsoft.com/office/officeart/2005/8/quickstyle/simple1" qsCatId="simple" csTypeId="urn:microsoft.com/office/officeart/2005/8/colors/accent0_1" csCatId="mainScheme" phldr="1"/>
      <dgm:spPr/>
      <dgm:t>
        <a:bodyPr/>
        <a:lstStyle/>
        <a:p>
          <a:endParaRPr lang="en-SG"/>
        </a:p>
      </dgm:t>
    </dgm:pt>
    <dgm:pt modelId="{B6198446-794B-45CC-A4AB-69F3D1DE68EE}">
      <dgm:prSet phldrT="[Text]" custT="1"/>
      <dgm:spPr>
        <a:solidFill>
          <a:schemeClr val="tx1"/>
        </a:solidFill>
      </dgm:spPr>
      <dgm:t>
        <a:bodyPr/>
        <a:lstStyle/>
        <a:p>
          <a:r>
            <a:rPr lang="en-SG" sz="4000">
              <a:solidFill>
                <a:schemeClr val="bg1"/>
              </a:solidFill>
              <a:latin typeface="Berlin Sans FB" panose="020E0602020502020306" pitchFamily="34" charset="0"/>
            </a:rPr>
            <a:t>Store Visits</a:t>
          </a:r>
        </a:p>
      </dgm:t>
    </dgm:pt>
    <dgm:pt modelId="{FE9D0D58-472F-487A-AEAE-5B59DA666979}" type="parTrans" cxnId="{A392E2F3-7077-4BF7-AFDC-E76C88ED97DB}">
      <dgm:prSet/>
      <dgm:spPr/>
      <dgm:t>
        <a:bodyPr/>
        <a:lstStyle/>
        <a:p>
          <a:endParaRPr lang="en-SG" sz="1400"/>
        </a:p>
      </dgm:t>
    </dgm:pt>
    <dgm:pt modelId="{92EBF76D-44A6-4161-AED4-DEE3549DBFFF}" type="sibTrans" cxnId="{A392E2F3-7077-4BF7-AFDC-E76C88ED97DB}">
      <dgm:prSet/>
      <dgm:spPr/>
      <dgm:t>
        <a:bodyPr/>
        <a:lstStyle/>
        <a:p>
          <a:endParaRPr lang="en-SG" sz="1400"/>
        </a:p>
      </dgm:t>
    </dgm:pt>
    <dgm:pt modelId="{26DB5549-CFBF-480E-9CA9-DA740E1863BF}">
      <dgm:prSet phldrT="[Text]" custT="1"/>
      <dgm:spPr>
        <a:solidFill>
          <a:schemeClr val="tx1"/>
        </a:solidFill>
      </dgm:spPr>
      <dgm:t>
        <a:bodyPr/>
        <a:lstStyle/>
        <a:p>
          <a:r>
            <a:rPr lang="en-SG" sz="4000">
              <a:solidFill>
                <a:schemeClr val="bg1"/>
              </a:solidFill>
              <a:latin typeface="Berlin Sans FB" panose="020E0602020502020306" pitchFamily="34" charset="0"/>
            </a:rPr>
            <a:t>Customer Interviews</a:t>
          </a:r>
        </a:p>
      </dgm:t>
    </dgm:pt>
    <dgm:pt modelId="{E5E55B09-7EF6-4534-881B-4AAE36CCA330}" type="parTrans" cxnId="{47E10414-3DF4-4B0E-9B93-BE6FA1BFB533}">
      <dgm:prSet/>
      <dgm:spPr/>
      <dgm:t>
        <a:bodyPr/>
        <a:lstStyle/>
        <a:p>
          <a:endParaRPr lang="en-SG" sz="1400"/>
        </a:p>
      </dgm:t>
    </dgm:pt>
    <dgm:pt modelId="{7BFFA270-DD43-4CFC-AB45-359D99AC8B02}" type="sibTrans" cxnId="{47E10414-3DF4-4B0E-9B93-BE6FA1BFB533}">
      <dgm:prSet/>
      <dgm:spPr/>
      <dgm:t>
        <a:bodyPr/>
        <a:lstStyle/>
        <a:p>
          <a:endParaRPr lang="en-SG" sz="1400"/>
        </a:p>
      </dgm:t>
    </dgm:pt>
    <dgm:pt modelId="{074C5166-2E04-4162-85F0-5A85BDEF7127}">
      <dgm:prSet phldrT="[Text]" custT="1"/>
      <dgm:spPr>
        <a:solidFill>
          <a:schemeClr val="tx1"/>
        </a:solidFill>
      </dgm:spPr>
      <dgm:t>
        <a:bodyPr/>
        <a:lstStyle/>
        <a:p>
          <a:r>
            <a:rPr lang="en-SG" sz="4000">
              <a:solidFill>
                <a:schemeClr val="bg1"/>
              </a:solidFill>
              <a:latin typeface="Berlin Sans FB" panose="020E0602020502020306" pitchFamily="34" charset="0"/>
            </a:rPr>
            <a:t>Discussion with Executives</a:t>
          </a:r>
        </a:p>
      </dgm:t>
    </dgm:pt>
    <dgm:pt modelId="{8194E5F2-DC42-46D0-B8DE-5A270DCD77B4}" type="parTrans" cxnId="{4EE53618-DE8E-4BBE-BF8B-7C0B275EEB5B}">
      <dgm:prSet/>
      <dgm:spPr/>
      <dgm:t>
        <a:bodyPr/>
        <a:lstStyle/>
        <a:p>
          <a:endParaRPr lang="en-SG" sz="1400"/>
        </a:p>
      </dgm:t>
    </dgm:pt>
    <dgm:pt modelId="{D6581935-005C-445E-9928-C62FF34E0662}" type="sibTrans" cxnId="{4EE53618-DE8E-4BBE-BF8B-7C0B275EEB5B}">
      <dgm:prSet/>
      <dgm:spPr/>
      <dgm:t>
        <a:bodyPr/>
        <a:lstStyle/>
        <a:p>
          <a:endParaRPr lang="en-SG" sz="1400"/>
        </a:p>
      </dgm:t>
    </dgm:pt>
    <dgm:pt modelId="{63420C0B-7C52-41CF-A6EE-364B7EE131A6}" type="pres">
      <dgm:prSet presAssocID="{6AAA1331-849F-4191-B432-F04C89CF8846}" presName="Name0" presStyleCnt="0">
        <dgm:presLayoutVars>
          <dgm:chMax val="7"/>
          <dgm:chPref val="7"/>
          <dgm:dir/>
        </dgm:presLayoutVars>
      </dgm:prSet>
      <dgm:spPr/>
    </dgm:pt>
    <dgm:pt modelId="{44BD7A41-739C-4C4A-91B0-82BC4B5F201E}" type="pres">
      <dgm:prSet presAssocID="{6AAA1331-849F-4191-B432-F04C89CF8846}" presName="Name1" presStyleCnt="0"/>
      <dgm:spPr/>
    </dgm:pt>
    <dgm:pt modelId="{FAF7B884-11D6-4D8F-BFFB-0B77011C817C}" type="pres">
      <dgm:prSet presAssocID="{6AAA1331-849F-4191-B432-F04C89CF8846}" presName="cycle" presStyleCnt="0"/>
      <dgm:spPr/>
    </dgm:pt>
    <dgm:pt modelId="{880632C3-3DA2-4971-B18D-D85928D6DD65}" type="pres">
      <dgm:prSet presAssocID="{6AAA1331-849F-4191-B432-F04C89CF8846}" presName="srcNode" presStyleLbl="node1" presStyleIdx="0" presStyleCnt="3"/>
      <dgm:spPr/>
    </dgm:pt>
    <dgm:pt modelId="{B588F8A7-DA67-48D8-94FA-D76A4946702A}" type="pres">
      <dgm:prSet presAssocID="{6AAA1331-849F-4191-B432-F04C89CF8846}" presName="conn" presStyleLbl="parChTrans1D2" presStyleIdx="0" presStyleCnt="1"/>
      <dgm:spPr/>
    </dgm:pt>
    <dgm:pt modelId="{8F96B814-42A5-41B6-8B5F-056A5E225BFC}" type="pres">
      <dgm:prSet presAssocID="{6AAA1331-849F-4191-B432-F04C89CF8846}" presName="extraNode" presStyleLbl="node1" presStyleIdx="0" presStyleCnt="3"/>
      <dgm:spPr/>
    </dgm:pt>
    <dgm:pt modelId="{B64EBE39-FB25-49F1-86ED-BDB5EA3293A7}" type="pres">
      <dgm:prSet presAssocID="{6AAA1331-849F-4191-B432-F04C89CF8846}" presName="dstNode" presStyleLbl="node1" presStyleIdx="0" presStyleCnt="3"/>
      <dgm:spPr/>
    </dgm:pt>
    <dgm:pt modelId="{ED17DC12-2236-43C0-A482-1559D83C8B84}" type="pres">
      <dgm:prSet presAssocID="{B6198446-794B-45CC-A4AB-69F3D1DE68EE}" presName="text_1" presStyleLbl="node1" presStyleIdx="0" presStyleCnt="3">
        <dgm:presLayoutVars>
          <dgm:bulletEnabled val="1"/>
        </dgm:presLayoutVars>
      </dgm:prSet>
      <dgm:spPr/>
    </dgm:pt>
    <dgm:pt modelId="{CC24423B-17DE-4732-9E02-3A68B517518D}" type="pres">
      <dgm:prSet presAssocID="{B6198446-794B-45CC-A4AB-69F3D1DE68EE}" presName="accent_1" presStyleCnt="0"/>
      <dgm:spPr/>
    </dgm:pt>
    <dgm:pt modelId="{39886AB5-EB08-472D-9206-1315FA768B4F}" type="pres">
      <dgm:prSet presAssocID="{B6198446-794B-45CC-A4AB-69F3D1DE68EE}" presName="accentRepeatNode" presStyleLbl="solidFgAcc1" presStyleIdx="0" presStyleCnt="3"/>
      <dgm:spPr>
        <a:blipFill rotWithShape="0">
          <a:blip xmlns:r="http://schemas.openxmlformats.org/officeDocument/2006/relationships" r:embed="rId1"/>
          <a:stretch>
            <a:fillRect/>
          </a:stretch>
        </a:blipFill>
      </dgm:spPr>
    </dgm:pt>
    <dgm:pt modelId="{23167A15-876D-4C00-8005-F11C7974DBBF}" type="pres">
      <dgm:prSet presAssocID="{26DB5549-CFBF-480E-9CA9-DA740E1863BF}" presName="text_2" presStyleLbl="node1" presStyleIdx="1" presStyleCnt="3">
        <dgm:presLayoutVars>
          <dgm:bulletEnabled val="1"/>
        </dgm:presLayoutVars>
      </dgm:prSet>
      <dgm:spPr/>
    </dgm:pt>
    <dgm:pt modelId="{75C51B84-6ECD-4FF4-828E-DEBE1FA93FAB}" type="pres">
      <dgm:prSet presAssocID="{26DB5549-CFBF-480E-9CA9-DA740E1863BF}" presName="accent_2" presStyleCnt="0"/>
      <dgm:spPr/>
    </dgm:pt>
    <dgm:pt modelId="{66C81ACA-0824-4BDF-B82B-6661186FCC6E}" type="pres">
      <dgm:prSet presAssocID="{26DB5549-CFBF-480E-9CA9-DA740E1863BF}" presName="accentRepeatNode" presStyleLbl="solidFgAcc1" presStyleIdx="1" presStyleCnt="3"/>
      <dgm:spPr>
        <a:blipFill rotWithShape="0">
          <a:blip xmlns:r="http://schemas.openxmlformats.org/officeDocument/2006/relationships" r:embed="rId2"/>
          <a:stretch>
            <a:fillRect/>
          </a:stretch>
        </a:blipFill>
      </dgm:spPr>
    </dgm:pt>
    <dgm:pt modelId="{6B238261-8713-4438-A5AC-A25A8C78AD5C}" type="pres">
      <dgm:prSet presAssocID="{074C5166-2E04-4162-85F0-5A85BDEF7127}" presName="text_3" presStyleLbl="node1" presStyleIdx="2" presStyleCnt="3">
        <dgm:presLayoutVars>
          <dgm:bulletEnabled val="1"/>
        </dgm:presLayoutVars>
      </dgm:prSet>
      <dgm:spPr/>
    </dgm:pt>
    <dgm:pt modelId="{5A56C4BE-0226-4F48-867F-C2FA1AC2156F}" type="pres">
      <dgm:prSet presAssocID="{074C5166-2E04-4162-85F0-5A85BDEF7127}" presName="accent_3" presStyleCnt="0"/>
      <dgm:spPr/>
    </dgm:pt>
    <dgm:pt modelId="{BF726591-0997-48A5-9973-0C49B8A30069}" type="pres">
      <dgm:prSet presAssocID="{074C5166-2E04-4162-85F0-5A85BDEF7127}" presName="accentRepeatNode" presStyleLbl="solidFgAcc1" presStyleIdx="2" presStyleCnt="3"/>
      <dgm:spPr>
        <a:blipFill rotWithShape="0">
          <a:blip xmlns:r="http://schemas.openxmlformats.org/officeDocument/2006/relationships" r:embed="rId3"/>
          <a:stretch>
            <a:fillRect/>
          </a:stretch>
        </a:blipFill>
      </dgm:spPr>
    </dgm:pt>
  </dgm:ptLst>
  <dgm:cxnLst>
    <dgm:cxn modelId="{47E10414-3DF4-4B0E-9B93-BE6FA1BFB533}" srcId="{6AAA1331-849F-4191-B432-F04C89CF8846}" destId="{26DB5549-CFBF-480E-9CA9-DA740E1863BF}" srcOrd="1" destOrd="0" parTransId="{E5E55B09-7EF6-4534-881B-4AAE36CCA330}" sibTransId="{7BFFA270-DD43-4CFC-AB45-359D99AC8B02}"/>
    <dgm:cxn modelId="{4EE53618-DE8E-4BBE-BF8B-7C0B275EEB5B}" srcId="{6AAA1331-849F-4191-B432-F04C89CF8846}" destId="{074C5166-2E04-4162-85F0-5A85BDEF7127}" srcOrd="2" destOrd="0" parTransId="{8194E5F2-DC42-46D0-B8DE-5A270DCD77B4}" sibTransId="{D6581935-005C-445E-9928-C62FF34E0662}"/>
    <dgm:cxn modelId="{76DF611A-3256-4794-B5C9-470C80FF91CE}" type="presOf" srcId="{B6198446-794B-45CC-A4AB-69F3D1DE68EE}" destId="{ED17DC12-2236-43C0-A482-1559D83C8B84}" srcOrd="0" destOrd="0" presId="urn:microsoft.com/office/officeart/2008/layout/VerticalCurvedList"/>
    <dgm:cxn modelId="{AA8A9D3D-439B-4278-9DD7-08E99EFD008C}" type="presOf" srcId="{074C5166-2E04-4162-85F0-5A85BDEF7127}" destId="{6B238261-8713-4438-A5AC-A25A8C78AD5C}" srcOrd="0" destOrd="0" presId="urn:microsoft.com/office/officeart/2008/layout/VerticalCurvedList"/>
    <dgm:cxn modelId="{588D503E-048E-4510-ADDA-3B5712D00284}" type="presOf" srcId="{26DB5549-CFBF-480E-9CA9-DA740E1863BF}" destId="{23167A15-876D-4C00-8005-F11C7974DBBF}" srcOrd="0" destOrd="0" presId="urn:microsoft.com/office/officeart/2008/layout/VerticalCurvedList"/>
    <dgm:cxn modelId="{A86F48AB-22E2-42CD-89D1-CB4FAA01D8B7}" type="presOf" srcId="{92EBF76D-44A6-4161-AED4-DEE3549DBFFF}" destId="{B588F8A7-DA67-48D8-94FA-D76A4946702A}" srcOrd="0" destOrd="0" presId="urn:microsoft.com/office/officeart/2008/layout/VerticalCurvedList"/>
    <dgm:cxn modelId="{C295CDC6-B240-4B5C-82AC-EACD5F34CDFC}" type="presOf" srcId="{6AAA1331-849F-4191-B432-F04C89CF8846}" destId="{63420C0B-7C52-41CF-A6EE-364B7EE131A6}" srcOrd="0" destOrd="0" presId="urn:microsoft.com/office/officeart/2008/layout/VerticalCurvedList"/>
    <dgm:cxn modelId="{A392E2F3-7077-4BF7-AFDC-E76C88ED97DB}" srcId="{6AAA1331-849F-4191-B432-F04C89CF8846}" destId="{B6198446-794B-45CC-A4AB-69F3D1DE68EE}" srcOrd="0" destOrd="0" parTransId="{FE9D0D58-472F-487A-AEAE-5B59DA666979}" sibTransId="{92EBF76D-44A6-4161-AED4-DEE3549DBFFF}"/>
    <dgm:cxn modelId="{131A8ADC-30A6-4270-8198-5F61B1278A48}" type="presParOf" srcId="{63420C0B-7C52-41CF-A6EE-364B7EE131A6}" destId="{44BD7A41-739C-4C4A-91B0-82BC4B5F201E}" srcOrd="0" destOrd="0" presId="urn:microsoft.com/office/officeart/2008/layout/VerticalCurvedList"/>
    <dgm:cxn modelId="{8C0CE94E-81A5-4219-8725-7BC87AB2CC11}" type="presParOf" srcId="{44BD7A41-739C-4C4A-91B0-82BC4B5F201E}" destId="{FAF7B884-11D6-4D8F-BFFB-0B77011C817C}" srcOrd="0" destOrd="0" presId="urn:microsoft.com/office/officeart/2008/layout/VerticalCurvedList"/>
    <dgm:cxn modelId="{B79B2A4F-6E3C-40F7-A324-DD6377C4FA52}" type="presParOf" srcId="{FAF7B884-11D6-4D8F-BFFB-0B77011C817C}" destId="{880632C3-3DA2-4971-B18D-D85928D6DD65}" srcOrd="0" destOrd="0" presId="urn:microsoft.com/office/officeart/2008/layout/VerticalCurvedList"/>
    <dgm:cxn modelId="{4B487F50-17DD-4360-BFA9-60AAA6A1DB77}" type="presParOf" srcId="{FAF7B884-11D6-4D8F-BFFB-0B77011C817C}" destId="{B588F8A7-DA67-48D8-94FA-D76A4946702A}" srcOrd="1" destOrd="0" presId="urn:microsoft.com/office/officeart/2008/layout/VerticalCurvedList"/>
    <dgm:cxn modelId="{CA2CFDDF-A83F-486D-A3D6-3B2954FAE7AD}" type="presParOf" srcId="{FAF7B884-11D6-4D8F-BFFB-0B77011C817C}" destId="{8F96B814-42A5-41B6-8B5F-056A5E225BFC}" srcOrd="2" destOrd="0" presId="urn:microsoft.com/office/officeart/2008/layout/VerticalCurvedList"/>
    <dgm:cxn modelId="{F037EDB5-192A-4096-A29D-B85391BAE5B6}" type="presParOf" srcId="{FAF7B884-11D6-4D8F-BFFB-0B77011C817C}" destId="{B64EBE39-FB25-49F1-86ED-BDB5EA3293A7}" srcOrd="3" destOrd="0" presId="urn:microsoft.com/office/officeart/2008/layout/VerticalCurvedList"/>
    <dgm:cxn modelId="{59A77E8D-D41E-47F7-8FB7-B49FDD907A3E}" type="presParOf" srcId="{44BD7A41-739C-4C4A-91B0-82BC4B5F201E}" destId="{ED17DC12-2236-43C0-A482-1559D83C8B84}" srcOrd="1" destOrd="0" presId="urn:microsoft.com/office/officeart/2008/layout/VerticalCurvedList"/>
    <dgm:cxn modelId="{032F8383-62A2-45A7-9B5F-920133E2E96A}" type="presParOf" srcId="{44BD7A41-739C-4C4A-91B0-82BC4B5F201E}" destId="{CC24423B-17DE-4732-9E02-3A68B517518D}" srcOrd="2" destOrd="0" presId="urn:microsoft.com/office/officeart/2008/layout/VerticalCurvedList"/>
    <dgm:cxn modelId="{AB8CDA73-7EAB-4CDA-98D8-51C964964C0D}" type="presParOf" srcId="{CC24423B-17DE-4732-9E02-3A68B517518D}" destId="{39886AB5-EB08-472D-9206-1315FA768B4F}" srcOrd="0" destOrd="0" presId="urn:microsoft.com/office/officeart/2008/layout/VerticalCurvedList"/>
    <dgm:cxn modelId="{95303D66-E5F0-42F3-A3A8-34A862E40875}" type="presParOf" srcId="{44BD7A41-739C-4C4A-91B0-82BC4B5F201E}" destId="{23167A15-876D-4C00-8005-F11C7974DBBF}" srcOrd="3" destOrd="0" presId="urn:microsoft.com/office/officeart/2008/layout/VerticalCurvedList"/>
    <dgm:cxn modelId="{29EB8EC8-FD35-450F-9C96-5CECAE6CAADC}" type="presParOf" srcId="{44BD7A41-739C-4C4A-91B0-82BC4B5F201E}" destId="{75C51B84-6ECD-4FF4-828E-DEBE1FA93FAB}" srcOrd="4" destOrd="0" presId="urn:microsoft.com/office/officeart/2008/layout/VerticalCurvedList"/>
    <dgm:cxn modelId="{5C54FDB0-FEE5-4DCF-B6A8-A9F428B2101F}" type="presParOf" srcId="{75C51B84-6ECD-4FF4-828E-DEBE1FA93FAB}" destId="{66C81ACA-0824-4BDF-B82B-6661186FCC6E}" srcOrd="0" destOrd="0" presId="urn:microsoft.com/office/officeart/2008/layout/VerticalCurvedList"/>
    <dgm:cxn modelId="{863496E3-875E-42E8-8FDC-78033493ACD1}" type="presParOf" srcId="{44BD7A41-739C-4C4A-91B0-82BC4B5F201E}" destId="{6B238261-8713-4438-A5AC-A25A8C78AD5C}" srcOrd="5" destOrd="0" presId="urn:microsoft.com/office/officeart/2008/layout/VerticalCurvedList"/>
    <dgm:cxn modelId="{658A2CCE-9812-4807-991A-7C1AB2C3FEC4}" type="presParOf" srcId="{44BD7A41-739C-4C4A-91B0-82BC4B5F201E}" destId="{5A56C4BE-0226-4F48-867F-C2FA1AC2156F}" srcOrd="6" destOrd="0" presId="urn:microsoft.com/office/officeart/2008/layout/VerticalCurvedList"/>
    <dgm:cxn modelId="{9D1A95D4-4054-4E9E-A0F8-8C736932F86A}" type="presParOf" srcId="{5A56C4BE-0226-4F48-867F-C2FA1AC2156F}" destId="{BF726591-0997-48A5-9973-0C49B8A3006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4C6576-5A28-478C-BF99-06FDCB15AE0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D16290C-5BBB-48D6-9527-490FE9D255D3}">
      <dgm:prSet phldrT="[Text]"/>
      <dgm:spPr>
        <a:solidFill>
          <a:schemeClr val="accent2">
            <a:lumMod val="60000"/>
            <a:lumOff val="40000"/>
          </a:schemeClr>
        </a:solidFill>
      </dgm:spPr>
      <dgm:t>
        <a:bodyPr/>
        <a:lstStyle/>
        <a:p>
          <a:r>
            <a:rPr lang="en-US" dirty="0">
              <a:solidFill>
                <a:schemeClr val="tx1"/>
              </a:solidFill>
            </a:rPr>
            <a:t>Explore</a:t>
          </a:r>
        </a:p>
      </dgm:t>
    </dgm:pt>
    <dgm:pt modelId="{79863117-5581-4C0E-B311-530E5354AF0F}" type="parTrans" cxnId="{01231E69-C807-4A8C-A9C9-6D8323681FBC}">
      <dgm:prSet/>
      <dgm:spPr/>
      <dgm:t>
        <a:bodyPr/>
        <a:lstStyle/>
        <a:p>
          <a:endParaRPr lang="en-US"/>
        </a:p>
      </dgm:t>
    </dgm:pt>
    <dgm:pt modelId="{9E727289-53F8-49DC-A796-42A6A125AE7F}" type="sibTrans" cxnId="{01231E69-C807-4A8C-A9C9-6D8323681FBC}">
      <dgm:prSet/>
      <dgm:spPr/>
      <dgm:t>
        <a:bodyPr/>
        <a:lstStyle/>
        <a:p>
          <a:endParaRPr lang="en-US"/>
        </a:p>
      </dgm:t>
    </dgm:pt>
    <dgm:pt modelId="{81405676-A392-43A5-9687-30D3F5E88239}">
      <dgm:prSet phldrT="[Text]"/>
      <dgm:spPr>
        <a:solidFill>
          <a:schemeClr val="accent2">
            <a:lumMod val="40000"/>
            <a:lumOff val="60000"/>
          </a:schemeClr>
        </a:solidFill>
      </dgm:spPr>
      <dgm:t>
        <a:bodyPr/>
        <a:lstStyle/>
        <a:p>
          <a:r>
            <a:rPr lang="en-US" dirty="0">
              <a:solidFill>
                <a:schemeClr val="tx1"/>
              </a:solidFill>
            </a:rPr>
            <a:t>Try-on</a:t>
          </a:r>
        </a:p>
      </dgm:t>
    </dgm:pt>
    <dgm:pt modelId="{1969AB01-FC9D-4D5F-ADC0-E17C44EF6659}" type="parTrans" cxnId="{00A0F96B-747F-48DF-B52D-3760818C50FD}">
      <dgm:prSet/>
      <dgm:spPr/>
      <dgm:t>
        <a:bodyPr/>
        <a:lstStyle/>
        <a:p>
          <a:endParaRPr lang="en-US"/>
        </a:p>
      </dgm:t>
    </dgm:pt>
    <dgm:pt modelId="{34785B11-8ECE-48CC-8A1A-5EA21D8AA190}" type="sibTrans" cxnId="{00A0F96B-747F-48DF-B52D-3760818C50FD}">
      <dgm:prSet/>
      <dgm:spPr/>
      <dgm:t>
        <a:bodyPr/>
        <a:lstStyle/>
        <a:p>
          <a:endParaRPr lang="en-US"/>
        </a:p>
      </dgm:t>
    </dgm:pt>
    <dgm:pt modelId="{90F5B03D-C051-481D-B58E-CC4C348EF2A2}">
      <dgm:prSet phldrT="[Text]"/>
      <dgm:spPr>
        <a:solidFill>
          <a:schemeClr val="accent2">
            <a:lumMod val="20000"/>
            <a:lumOff val="80000"/>
          </a:schemeClr>
        </a:solidFill>
      </dgm:spPr>
      <dgm:t>
        <a:bodyPr/>
        <a:lstStyle/>
        <a:p>
          <a:r>
            <a:rPr lang="en-US" dirty="0">
              <a:solidFill>
                <a:schemeClr val="tx1"/>
              </a:solidFill>
            </a:rPr>
            <a:t>Purchase</a:t>
          </a:r>
        </a:p>
      </dgm:t>
    </dgm:pt>
    <dgm:pt modelId="{512392F9-C92C-484E-8DED-E37B9A4F47E7}" type="parTrans" cxnId="{461AA641-E1F0-49D2-B590-528EE43721C7}">
      <dgm:prSet/>
      <dgm:spPr/>
      <dgm:t>
        <a:bodyPr/>
        <a:lstStyle/>
        <a:p>
          <a:endParaRPr lang="en-US"/>
        </a:p>
      </dgm:t>
    </dgm:pt>
    <dgm:pt modelId="{488CD186-E877-47A5-8E59-AB6D54A7EDFA}" type="sibTrans" cxnId="{461AA641-E1F0-49D2-B590-528EE43721C7}">
      <dgm:prSet/>
      <dgm:spPr/>
      <dgm:t>
        <a:bodyPr/>
        <a:lstStyle/>
        <a:p>
          <a:endParaRPr lang="en-US"/>
        </a:p>
      </dgm:t>
    </dgm:pt>
    <dgm:pt modelId="{6A7ECC53-B1F9-49A0-808E-0179EDB879A6}" type="pres">
      <dgm:prSet presAssocID="{614C6576-5A28-478C-BF99-06FDCB15AE07}" presName="diagram" presStyleCnt="0">
        <dgm:presLayoutVars>
          <dgm:dir/>
          <dgm:resizeHandles val="exact"/>
        </dgm:presLayoutVars>
      </dgm:prSet>
      <dgm:spPr/>
    </dgm:pt>
    <dgm:pt modelId="{858350AE-2EE8-4886-9A12-5F64F3CB3B7A}" type="pres">
      <dgm:prSet presAssocID="{0D16290C-5BBB-48D6-9527-490FE9D255D3}" presName="node" presStyleLbl="node1" presStyleIdx="0" presStyleCnt="3">
        <dgm:presLayoutVars>
          <dgm:bulletEnabled val="1"/>
        </dgm:presLayoutVars>
      </dgm:prSet>
      <dgm:spPr/>
    </dgm:pt>
    <dgm:pt modelId="{BBAFEBEF-F508-497E-A430-071EAD19A7EA}" type="pres">
      <dgm:prSet presAssocID="{9E727289-53F8-49DC-A796-42A6A125AE7F}" presName="sibTrans" presStyleCnt="0"/>
      <dgm:spPr/>
    </dgm:pt>
    <dgm:pt modelId="{5EED4CA2-CD42-4CBB-85A4-7DC970C360F3}" type="pres">
      <dgm:prSet presAssocID="{81405676-A392-43A5-9687-30D3F5E88239}" presName="node" presStyleLbl="node1" presStyleIdx="1" presStyleCnt="3">
        <dgm:presLayoutVars>
          <dgm:bulletEnabled val="1"/>
        </dgm:presLayoutVars>
      </dgm:prSet>
      <dgm:spPr/>
    </dgm:pt>
    <dgm:pt modelId="{07EE5A86-35F9-475C-875E-DC1674CF1ECF}" type="pres">
      <dgm:prSet presAssocID="{34785B11-8ECE-48CC-8A1A-5EA21D8AA190}" presName="sibTrans" presStyleCnt="0"/>
      <dgm:spPr/>
    </dgm:pt>
    <dgm:pt modelId="{5B0C16B5-0A8A-4CF3-A69D-C3E7D65F03CF}" type="pres">
      <dgm:prSet presAssocID="{90F5B03D-C051-481D-B58E-CC4C348EF2A2}" presName="node" presStyleLbl="node1" presStyleIdx="2" presStyleCnt="3">
        <dgm:presLayoutVars>
          <dgm:bulletEnabled val="1"/>
        </dgm:presLayoutVars>
      </dgm:prSet>
      <dgm:spPr/>
    </dgm:pt>
  </dgm:ptLst>
  <dgm:cxnLst>
    <dgm:cxn modelId="{30651D11-286B-4F4C-81B3-58933AA84CFB}" type="presOf" srcId="{614C6576-5A28-478C-BF99-06FDCB15AE07}" destId="{6A7ECC53-B1F9-49A0-808E-0179EDB879A6}" srcOrd="0" destOrd="0" presId="urn:microsoft.com/office/officeart/2005/8/layout/default"/>
    <dgm:cxn modelId="{774F5F14-A521-4510-B29C-10F78E0AA132}" type="presOf" srcId="{81405676-A392-43A5-9687-30D3F5E88239}" destId="{5EED4CA2-CD42-4CBB-85A4-7DC970C360F3}" srcOrd="0" destOrd="0" presId="urn:microsoft.com/office/officeart/2005/8/layout/default"/>
    <dgm:cxn modelId="{461AA641-E1F0-49D2-B590-528EE43721C7}" srcId="{614C6576-5A28-478C-BF99-06FDCB15AE07}" destId="{90F5B03D-C051-481D-B58E-CC4C348EF2A2}" srcOrd="2" destOrd="0" parTransId="{512392F9-C92C-484E-8DED-E37B9A4F47E7}" sibTransId="{488CD186-E877-47A5-8E59-AB6D54A7EDFA}"/>
    <dgm:cxn modelId="{01231E69-C807-4A8C-A9C9-6D8323681FBC}" srcId="{614C6576-5A28-478C-BF99-06FDCB15AE07}" destId="{0D16290C-5BBB-48D6-9527-490FE9D255D3}" srcOrd="0" destOrd="0" parTransId="{79863117-5581-4C0E-B311-530E5354AF0F}" sibTransId="{9E727289-53F8-49DC-A796-42A6A125AE7F}"/>
    <dgm:cxn modelId="{00A0F96B-747F-48DF-B52D-3760818C50FD}" srcId="{614C6576-5A28-478C-BF99-06FDCB15AE07}" destId="{81405676-A392-43A5-9687-30D3F5E88239}" srcOrd="1" destOrd="0" parTransId="{1969AB01-FC9D-4D5F-ADC0-E17C44EF6659}" sibTransId="{34785B11-8ECE-48CC-8A1A-5EA21D8AA190}"/>
    <dgm:cxn modelId="{21FCDBC3-E20B-4DF0-8B8E-7ACB13F41F96}" type="presOf" srcId="{90F5B03D-C051-481D-B58E-CC4C348EF2A2}" destId="{5B0C16B5-0A8A-4CF3-A69D-C3E7D65F03CF}" srcOrd="0" destOrd="0" presId="urn:microsoft.com/office/officeart/2005/8/layout/default"/>
    <dgm:cxn modelId="{7B4A28D7-4C13-4BAB-B364-38283903F29F}" type="presOf" srcId="{0D16290C-5BBB-48D6-9527-490FE9D255D3}" destId="{858350AE-2EE8-4886-9A12-5F64F3CB3B7A}" srcOrd="0" destOrd="0" presId="urn:microsoft.com/office/officeart/2005/8/layout/default"/>
    <dgm:cxn modelId="{3A5F25C8-F7A0-4BAC-A806-CE8A08051214}" type="presParOf" srcId="{6A7ECC53-B1F9-49A0-808E-0179EDB879A6}" destId="{858350AE-2EE8-4886-9A12-5F64F3CB3B7A}" srcOrd="0" destOrd="0" presId="urn:microsoft.com/office/officeart/2005/8/layout/default"/>
    <dgm:cxn modelId="{1AA9BC8F-FB56-4DF2-A728-9C0E7ED2B452}" type="presParOf" srcId="{6A7ECC53-B1F9-49A0-808E-0179EDB879A6}" destId="{BBAFEBEF-F508-497E-A430-071EAD19A7EA}" srcOrd="1" destOrd="0" presId="urn:microsoft.com/office/officeart/2005/8/layout/default"/>
    <dgm:cxn modelId="{A6CBCEF3-F679-4BFF-B7DB-F92C731FED3C}" type="presParOf" srcId="{6A7ECC53-B1F9-49A0-808E-0179EDB879A6}" destId="{5EED4CA2-CD42-4CBB-85A4-7DC970C360F3}" srcOrd="2" destOrd="0" presId="urn:microsoft.com/office/officeart/2005/8/layout/default"/>
    <dgm:cxn modelId="{1E8FB2AE-725A-4A1C-82A0-60EFF0652A96}" type="presParOf" srcId="{6A7ECC53-B1F9-49A0-808E-0179EDB879A6}" destId="{07EE5A86-35F9-475C-875E-DC1674CF1ECF}" srcOrd="3" destOrd="0" presId="urn:microsoft.com/office/officeart/2005/8/layout/default"/>
    <dgm:cxn modelId="{6E563ABB-1F81-4BCF-ABDB-0D6663B84DD2}" type="presParOf" srcId="{6A7ECC53-B1F9-49A0-808E-0179EDB879A6}" destId="{5B0C16B5-0A8A-4CF3-A69D-C3E7D65F03C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8F8A7-DA67-48D8-94FA-D76A4946702A}">
      <dsp:nvSpPr>
        <dsp:cNvPr id="0" name=""/>
        <dsp:cNvSpPr/>
      </dsp:nvSpPr>
      <dsp:spPr>
        <a:xfrm>
          <a:off x="-5719917" y="-875691"/>
          <a:ext cx="6811219" cy="6811219"/>
        </a:xfrm>
        <a:prstGeom prst="blockArc">
          <a:avLst>
            <a:gd name="adj1" fmla="val 18900000"/>
            <a:gd name="adj2" fmla="val 2700000"/>
            <a:gd name="adj3" fmla="val 317"/>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17DC12-2236-43C0-A482-1559D83C8B84}">
      <dsp:nvSpPr>
        <dsp:cNvPr id="0" name=""/>
        <dsp:cNvSpPr/>
      </dsp:nvSpPr>
      <dsp:spPr>
        <a:xfrm>
          <a:off x="702305" y="505983"/>
          <a:ext cx="8183333" cy="1011967"/>
        </a:xfrm>
        <a:prstGeom prst="rect">
          <a:avLst/>
        </a:prstGeom>
        <a:solidFill>
          <a:schemeClr val="tx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3249" tIns="101600" rIns="101600" bIns="101600" numCol="1" spcCol="1270" anchor="ctr" anchorCtr="0">
          <a:noAutofit/>
        </a:bodyPr>
        <a:lstStyle/>
        <a:p>
          <a:pPr marL="0" lvl="0" indent="0" algn="l" defTabSz="1778000">
            <a:lnSpc>
              <a:spcPct val="90000"/>
            </a:lnSpc>
            <a:spcBef>
              <a:spcPct val="0"/>
            </a:spcBef>
            <a:spcAft>
              <a:spcPct val="35000"/>
            </a:spcAft>
            <a:buNone/>
          </a:pPr>
          <a:r>
            <a:rPr lang="en-SG" sz="4000" kern="1200">
              <a:solidFill>
                <a:schemeClr val="bg1"/>
              </a:solidFill>
              <a:latin typeface="Berlin Sans FB" panose="020E0602020502020306" pitchFamily="34" charset="0"/>
            </a:rPr>
            <a:t>Store Visits</a:t>
          </a:r>
        </a:p>
      </dsp:txBody>
      <dsp:txXfrm>
        <a:off x="702305" y="505983"/>
        <a:ext cx="8183333" cy="1011967"/>
      </dsp:txXfrm>
    </dsp:sp>
    <dsp:sp modelId="{39886AB5-EB08-472D-9206-1315FA768B4F}">
      <dsp:nvSpPr>
        <dsp:cNvPr id="0" name=""/>
        <dsp:cNvSpPr/>
      </dsp:nvSpPr>
      <dsp:spPr>
        <a:xfrm>
          <a:off x="69825" y="379487"/>
          <a:ext cx="1264958" cy="1264958"/>
        </a:xfrm>
        <a:prstGeom prst="ellipse">
          <a:avLst/>
        </a:prstGeom>
        <a:blipFill rotWithShape="0">
          <a:blip xmlns:r="http://schemas.openxmlformats.org/officeDocument/2006/relationships" r:embed="rId1"/>
          <a:stretch>
            <a:fillRect/>
          </a:stretch>
        </a:blip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167A15-876D-4C00-8005-F11C7974DBBF}">
      <dsp:nvSpPr>
        <dsp:cNvPr id="0" name=""/>
        <dsp:cNvSpPr/>
      </dsp:nvSpPr>
      <dsp:spPr>
        <a:xfrm>
          <a:off x="1070155" y="2023934"/>
          <a:ext cx="7815482" cy="1011967"/>
        </a:xfrm>
        <a:prstGeom prst="rect">
          <a:avLst/>
        </a:prstGeom>
        <a:solidFill>
          <a:schemeClr val="tx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3249" tIns="101600" rIns="101600" bIns="101600" numCol="1" spcCol="1270" anchor="ctr" anchorCtr="0">
          <a:noAutofit/>
        </a:bodyPr>
        <a:lstStyle/>
        <a:p>
          <a:pPr marL="0" lvl="0" indent="0" algn="l" defTabSz="1778000">
            <a:lnSpc>
              <a:spcPct val="90000"/>
            </a:lnSpc>
            <a:spcBef>
              <a:spcPct val="0"/>
            </a:spcBef>
            <a:spcAft>
              <a:spcPct val="35000"/>
            </a:spcAft>
            <a:buNone/>
          </a:pPr>
          <a:r>
            <a:rPr lang="en-SG" sz="4000" kern="1200">
              <a:solidFill>
                <a:schemeClr val="bg1"/>
              </a:solidFill>
              <a:latin typeface="Berlin Sans FB" panose="020E0602020502020306" pitchFamily="34" charset="0"/>
            </a:rPr>
            <a:t>Customer Interviews</a:t>
          </a:r>
        </a:p>
      </dsp:txBody>
      <dsp:txXfrm>
        <a:off x="1070155" y="2023934"/>
        <a:ext cx="7815482" cy="1011967"/>
      </dsp:txXfrm>
    </dsp:sp>
    <dsp:sp modelId="{66C81ACA-0824-4BDF-B82B-6661186FCC6E}">
      <dsp:nvSpPr>
        <dsp:cNvPr id="0" name=""/>
        <dsp:cNvSpPr/>
      </dsp:nvSpPr>
      <dsp:spPr>
        <a:xfrm>
          <a:off x="437675" y="1897438"/>
          <a:ext cx="1264958" cy="1264958"/>
        </a:xfrm>
        <a:prstGeom prst="ellipse">
          <a:avLst/>
        </a:prstGeom>
        <a:blipFill rotWithShape="0">
          <a:blip xmlns:r="http://schemas.openxmlformats.org/officeDocument/2006/relationships" r:embed="rId2"/>
          <a:stretch>
            <a:fillRect/>
          </a:stretch>
        </a:blip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238261-8713-4438-A5AC-A25A8C78AD5C}">
      <dsp:nvSpPr>
        <dsp:cNvPr id="0" name=""/>
        <dsp:cNvSpPr/>
      </dsp:nvSpPr>
      <dsp:spPr>
        <a:xfrm>
          <a:off x="702305" y="3541885"/>
          <a:ext cx="8183333" cy="1011967"/>
        </a:xfrm>
        <a:prstGeom prst="rect">
          <a:avLst/>
        </a:prstGeom>
        <a:solidFill>
          <a:schemeClr val="tx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3249" tIns="101600" rIns="101600" bIns="101600" numCol="1" spcCol="1270" anchor="ctr" anchorCtr="0">
          <a:noAutofit/>
        </a:bodyPr>
        <a:lstStyle/>
        <a:p>
          <a:pPr marL="0" lvl="0" indent="0" algn="l" defTabSz="1778000">
            <a:lnSpc>
              <a:spcPct val="90000"/>
            </a:lnSpc>
            <a:spcBef>
              <a:spcPct val="0"/>
            </a:spcBef>
            <a:spcAft>
              <a:spcPct val="35000"/>
            </a:spcAft>
            <a:buNone/>
          </a:pPr>
          <a:r>
            <a:rPr lang="en-SG" sz="4000" kern="1200">
              <a:solidFill>
                <a:schemeClr val="bg1"/>
              </a:solidFill>
              <a:latin typeface="Berlin Sans FB" panose="020E0602020502020306" pitchFamily="34" charset="0"/>
            </a:rPr>
            <a:t>Discussion with Executives</a:t>
          </a:r>
        </a:p>
      </dsp:txBody>
      <dsp:txXfrm>
        <a:off x="702305" y="3541885"/>
        <a:ext cx="8183333" cy="1011967"/>
      </dsp:txXfrm>
    </dsp:sp>
    <dsp:sp modelId="{BF726591-0997-48A5-9973-0C49B8A30069}">
      <dsp:nvSpPr>
        <dsp:cNvPr id="0" name=""/>
        <dsp:cNvSpPr/>
      </dsp:nvSpPr>
      <dsp:spPr>
        <a:xfrm>
          <a:off x="69825" y="3415389"/>
          <a:ext cx="1264958" cy="1264958"/>
        </a:xfrm>
        <a:prstGeom prst="ellipse">
          <a:avLst/>
        </a:prstGeom>
        <a:blipFill rotWithShape="0">
          <a:blip xmlns:r="http://schemas.openxmlformats.org/officeDocument/2006/relationships" r:embed="rId3"/>
          <a:stretch>
            <a:fillRect/>
          </a:stretch>
        </a:blip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350AE-2EE8-4886-9A12-5F64F3CB3B7A}">
      <dsp:nvSpPr>
        <dsp:cNvPr id="0" name=""/>
        <dsp:cNvSpPr/>
      </dsp:nvSpPr>
      <dsp:spPr>
        <a:xfrm>
          <a:off x="708" y="41259"/>
          <a:ext cx="2763087" cy="1657852"/>
        </a:xfrm>
        <a:prstGeom prst="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schemeClr val="tx1"/>
              </a:solidFill>
            </a:rPr>
            <a:t>Explore</a:t>
          </a:r>
        </a:p>
      </dsp:txBody>
      <dsp:txXfrm>
        <a:off x="708" y="41259"/>
        <a:ext cx="2763087" cy="1657852"/>
      </dsp:txXfrm>
    </dsp:sp>
    <dsp:sp modelId="{5EED4CA2-CD42-4CBB-85A4-7DC970C360F3}">
      <dsp:nvSpPr>
        <dsp:cNvPr id="0" name=""/>
        <dsp:cNvSpPr/>
      </dsp:nvSpPr>
      <dsp:spPr>
        <a:xfrm>
          <a:off x="3040104" y="41259"/>
          <a:ext cx="2763087" cy="1657852"/>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schemeClr val="tx1"/>
              </a:solidFill>
            </a:rPr>
            <a:t>Try-on</a:t>
          </a:r>
        </a:p>
      </dsp:txBody>
      <dsp:txXfrm>
        <a:off x="3040104" y="41259"/>
        <a:ext cx="2763087" cy="1657852"/>
      </dsp:txXfrm>
    </dsp:sp>
    <dsp:sp modelId="{5B0C16B5-0A8A-4CF3-A69D-C3E7D65F03CF}">
      <dsp:nvSpPr>
        <dsp:cNvPr id="0" name=""/>
        <dsp:cNvSpPr/>
      </dsp:nvSpPr>
      <dsp:spPr>
        <a:xfrm>
          <a:off x="1520406" y="1975420"/>
          <a:ext cx="2763087" cy="1657852"/>
        </a:xfrm>
        <a:prstGeom prst="rect">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schemeClr val="tx1"/>
              </a:solidFill>
            </a:rPr>
            <a:t>Purchase</a:t>
          </a:r>
        </a:p>
      </dsp:txBody>
      <dsp:txXfrm>
        <a:off x="1520406" y="1975420"/>
        <a:ext cx="2763087" cy="16578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ZA">
              <a:uFillTx/>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EF1077DB-935E-4A0A-947A-D283B9F9F452}" type="datetimeFigureOut">
              <a:rPr lang="en-ZA" smtClean="0">
                <a:uFillTx/>
              </a:rPr>
              <a:t>2019/03/17</a:t>
            </a:fld>
            <a:endParaRPr lang="en-ZA">
              <a:uFillTx/>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ZA">
              <a:uFillTx/>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682C0B10-7CAE-41E4-AB02-7E8B1FF2B898}" type="slidenum">
              <a:rPr lang="en-ZA" smtClean="0">
                <a:uFillTx/>
              </a:rPr>
              <a:t>‹#›</a:t>
            </a:fld>
            <a:endParaRPr lang="en-ZA">
              <a:uFillTx/>
            </a:endParaRPr>
          </a:p>
        </p:txBody>
      </p:sp>
    </p:spTree>
    <p:extLst>
      <p:ext uri="{BB962C8B-B14F-4D97-AF65-F5344CB8AC3E}">
        <p14:creationId xmlns:p14="http://schemas.microsoft.com/office/powerpoint/2010/main" val="24011539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ZA">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2D9EC30E-1A71-4188-9BE7-E2A64929A436}" type="datetimeFigureOut">
              <a:rPr lang="en-ZA" smtClean="0">
                <a:uFillTx/>
              </a:rPr>
              <a:t>2019/03/17</a:t>
            </a:fld>
            <a:endParaRPr lang="en-ZA">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ZA">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a:uFillTx/>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ZA">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8530193B-564F-4854-8A52-728F3FB19C85}" type="slidenum">
              <a:rPr lang="en-ZA" smtClean="0">
                <a:uFillTx/>
              </a:rPr>
              <a:t>‹#›</a:t>
            </a:fld>
            <a:endParaRPr lang="en-ZA">
              <a:uFillTx/>
            </a:endParaRPr>
          </a:p>
        </p:txBody>
      </p:sp>
    </p:spTree>
    <p:extLst>
      <p:ext uri="{BB962C8B-B14F-4D97-AF65-F5344CB8AC3E}">
        <p14:creationId xmlns:p14="http://schemas.microsoft.com/office/powerpoint/2010/main" val="4080073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spcAft>
                <a:spcPts val="600"/>
              </a:spcAft>
              <a:buFont typeface="Arial" panose="020B0604020202020204" pitchFamily="34" charset="0"/>
              <a:buChar char="•"/>
            </a:pPr>
            <a:r>
              <a:rPr lang="en-US" sz="1200" b="0" dirty="0">
                <a:solidFill>
                  <a:schemeClr val="tx1"/>
                </a:solidFill>
                <a:latin typeface="+mn-lt"/>
                <a:ea typeface="+mn-ea"/>
                <a:cs typeface="+mn-cs"/>
              </a:rPr>
              <a:t>Introduction</a:t>
            </a:r>
            <a:endParaRPr lang="en-US" sz="1200" dirty="0">
              <a:solidFill>
                <a:schemeClr val="tx1"/>
              </a:solidFill>
              <a:latin typeface="+mn-lt"/>
              <a:ea typeface="+mn-ea"/>
              <a:cs typeface="+mn-cs"/>
            </a:endParaRPr>
          </a:p>
          <a:p>
            <a:pPr indent="-228600">
              <a:spcAft>
                <a:spcPts val="600"/>
              </a:spcAft>
              <a:buFont typeface="Arial" panose="020B0604020202020204" pitchFamily="34" charset="0"/>
              <a:buChar char="•"/>
            </a:pPr>
            <a:r>
              <a:rPr lang="en-US" sz="1200" b="0" dirty="0">
                <a:solidFill>
                  <a:schemeClr val="tx1"/>
                </a:solidFill>
                <a:latin typeface="+mn-lt"/>
                <a:ea typeface="+mn-ea"/>
                <a:cs typeface="+mn-cs"/>
              </a:rPr>
              <a:t>Business Requirements</a:t>
            </a:r>
          </a:p>
          <a:p>
            <a:pPr indent="-228600">
              <a:spcAft>
                <a:spcPts val="600"/>
              </a:spcAft>
              <a:buFont typeface="Arial" panose="020B0604020202020204" pitchFamily="34" charset="0"/>
              <a:buChar char="•"/>
            </a:pPr>
            <a:r>
              <a:rPr lang="en-US" sz="1200" b="0" dirty="0">
                <a:solidFill>
                  <a:schemeClr val="tx1"/>
                </a:solidFill>
                <a:latin typeface="+mn-lt"/>
                <a:ea typeface="+mn-ea"/>
                <a:cs typeface="+mn-cs"/>
              </a:rPr>
              <a:t>As-Is Process</a:t>
            </a:r>
          </a:p>
          <a:p>
            <a:pPr indent="-228600">
              <a:spcAft>
                <a:spcPts val="600"/>
              </a:spcAft>
              <a:buFont typeface="Arial" panose="020B0604020202020204" pitchFamily="34" charset="0"/>
              <a:buChar char="•"/>
            </a:pPr>
            <a:r>
              <a:rPr lang="en-US" sz="1200" b="0" dirty="0">
                <a:solidFill>
                  <a:schemeClr val="tx1"/>
                </a:solidFill>
                <a:latin typeface="+mn-lt"/>
                <a:ea typeface="+mn-ea"/>
                <a:cs typeface="+mn-cs"/>
              </a:rPr>
              <a:t>Challenges &amp; Pain Points</a:t>
            </a:r>
          </a:p>
          <a:p>
            <a:pPr indent="-228600">
              <a:spcAft>
                <a:spcPts val="600"/>
              </a:spcAft>
              <a:buFont typeface="Arial" panose="020B0604020202020204" pitchFamily="34" charset="0"/>
              <a:buChar char="•"/>
            </a:pPr>
            <a:r>
              <a:rPr lang="en-US" sz="1200" b="0" dirty="0">
                <a:solidFill>
                  <a:schemeClr val="tx1"/>
                </a:solidFill>
                <a:latin typeface="+mn-lt"/>
                <a:ea typeface="+mn-ea"/>
                <a:cs typeface="+mn-cs"/>
              </a:rPr>
              <a:t>Proposed Tech Innovation</a:t>
            </a:r>
          </a:p>
          <a:p>
            <a:pPr indent="-228600">
              <a:spcAft>
                <a:spcPts val="600"/>
              </a:spcAft>
              <a:buFont typeface="Arial" panose="020B0604020202020204" pitchFamily="34" charset="0"/>
              <a:buChar char="•"/>
            </a:pPr>
            <a:r>
              <a:rPr lang="en-US" sz="1200" b="0" dirty="0">
                <a:solidFill>
                  <a:schemeClr val="tx1"/>
                </a:solidFill>
                <a:latin typeface="+mn-lt"/>
                <a:ea typeface="+mn-ea"/>
                <a:cs typeface="+mn-cs"/>
              </a:rPr>
              <a:t>Conclusion</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uFillTx/>
              </a:rPr>
              <a:t>2</a:t>
            </a:fld>
            <a:endParaRPr lang="en-ZA">
              <a:uFillTx/>
            </a:endParaRPr>
          </a:p>
        </p:txBody>
      </p:sp>
    </p:spTree>
    <p:extLst>
      <p:ext uri="{BB962C8B-B14F-4D97-AF65-F5344CB8AC3E}">
        <p14:creationId xmlns:p14="http://schemas.microsoft.com/office/powerpoint/2010/main" val="353077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6685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687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8" name="Google Shape;558;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extLst>
      <p:ext uri="{BB962C8B-B14F-4D97-AF65-F5344CB8AC3E}">
        <p14:creationId xmlns:p14="http://schemas.microsoft.com/office/powerpoint/2010/main" val="3666569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it suggest only 1 foundation type </a:t>
            </a:r>
          </a:p>
          <a:p>
            <a:r>
              <a:rPr lang="en-US" dirty="0"/>
              <a:t>In Reality, It sometime needs mixture of say 2 brands</a:t>
            </a:r>
          </a:p>
          <a:p>
            <a:r>
              <a:rPr lang="en-US" dirty="0"/>
              <a:t>App could incorporate it and tell the idea</a:t>
            </a:r>
          </a:p>
          <a:p>
            <a:r>
              <a:rPr lang="en-US" dirty="0"/>
              <a:t>Use facial recognition and AI solution to mix different shades of foundation to specifically match customer skin tone</a:t>
            </a:r>
          </a:p>
          <a:p>
            <a:endParaRPr lang="en-US" dirty="0"/>
          </a:p>
          <a:p>
            <a:r>
              <a:rPr lang="en-US" dirty="0"/>
              <a:t>Customer Browse through product</a:t>
            </a:r>
          </a:p>
          <a:p>
            <a:r>
              <a:rPr lang="en-US" dirty="0"/>
              <a:t>Click “I want to try”</a:t>
            </a:r>
          </a:p>
          <a:p>
            <a:r>
              <a:rPr lang="en-US" dirty="0"/>
              <a:t>Sephora delivers at home</a:t>
            </a:r>
          </a:p>
          <a:p>
            <a:endParaRPr lang="en-US" dirty="0"/>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uFillTx/>
              </a:rPr>
              <a:t>22</a:t>
            </a:fld>
            <a:endParaRPr lang="en-ZA">
              <a:uFillTx/>
            </a:endParaRPr>
          </a:p>
        </p:txBody>
      </p:sp>
    </p:spTree>
    <p:extLst>
      <p:ext uri="{BB962C8B-B14F-4D97-AF65-F5344CB8AC3E}">
        <p14:creationId xmlns:p14="http://schemas.microsoft.com/office/powerpoint/2010/main" val="1933573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66700" indent="-266700">
              <a:lnSpc>
                <a:spcPct val="90000"/>
              </a:lnSpc>
              <a:spcBef>
                <a:spcPts val="1000"/>
              </a:spcBef>
              <a:buFont typeface="Arial" panose="020B0604020202020204" pitchFamily="34" charset="0"/>
              <a:buChar char="•"/>
            </a:pPr>
            <a:r>
              <a:rPr lang="en-US" dirty="0">
                <a:solidFill>
                  <a:schemeClr val="tx1">
                    <a:lumMod val="75000"/>
                    <a:lumOff val="25000"/>
                  </a:schemeClr>
                </a:solidFill>
                <a:latin typeface="Berlin Sans FB" panose="020E0602020502020306" pitchFamily="34" charset="0"/>
              </a:rPr>
              <a:t>A roving robot to traverse the store collecting information, making sure pricing is up to date and shelf tags are accurate, identify out of stocks and keep track of overstock items that are kept on the top shelf to reduce backroom trips for inventory replenishment</a:t>
            </a:r>
          </a:p>
          <a:p>
            <a:pPr marL="266700" indent="-266700">
              <a:lnSpc>
                <a:spcPct val="90000"/>
              </a:lnSpc>
              <a:spcBef>
                <a:spcPts val="1000"/>
              </a:spcBef>
              <a:buFont typeface="Arial" panose="020B0604020202020204" pitchFamily="34" charset="0"/>
              <a:buChar char="•"/>
            </a:pPr>
            <a:r>
              <a:rPr lang="en-US" dirty="0">
                <a:solidFill>
                  <a:schemeClr val="tx1">
                    <a:lumMod val="75000"/>
                    <a:lumOff val="25000"/>
                  </a:schemeClr>
                </a:solidFill>
                <a:latin typeface="Berlin Sans FB" panose="020E0602020502020306" pitchFamily="34" charset="0"/>
              </a:rPr>
              <a:t>Feed in the layout of the store</a:t>
            </a:r>
          </a:p>
          <a:p>
            <a:pPr marL="266700" indent="-266700">
              <a:lnSpc>
                <a:spcPct val="90000"/>
              </a:lnSpc>
              <a:spcBef>
                <a:spcPts val="1000"/>
              </a:spcBef>
              <a:buFont typeface="Arial" panose="020B0604020202020204" pitchFamily="34" charset="0"/>
              <a:buChar char="•"/>
            </a:pPr>
            <a:r>
              <a:rPr lang="en-US" dirty="0">
                <a:solidFill>
                  <a:schemeClr val="tx1">
                    <a:lumMod val="75000"/>
                    <a:lumOff val="25000"/>
                  </a:schemeClr>
                </a:solidFill>
                <a:latin typeface="Berlin Sans FB" panose="020E0602020502020306" pitchFamily="34" charset="0"/>
              </a:rPr>
              <a:t>Picks and identifies through code scan</a:t>
            </a:r>
          </a:p>
          <a:p>
            <a:pPr marL="266700" indent="-266700">
              <a:lnSpc>
                <a:spcPct val="90000"/>
              </a:lnSpc>
              <a:spcBef>
                <a:spcPts val="1000"/>
              </a:spcBef>
              <a:buFont typeface="Arial" panose="020B0604020202020204" pitchFamily="34" charset="0"/>
              <a:buChar char="•"/>
            </a:pPr>
            <a:r>
              <a:rPr lang="en-US" dirty="0">
                <a:solidFill>
                  <a:schemeClr val="tx1">
                    <a:lumMod val="75000"/>
                    <a:lumOff val="25000"/>
                  </a:schemeClr>
                </a:solidFill>
                <a:latin typeface="Berlin Sans FB" panose="020E0602020502020306" pitchFamily="34" charset="0"/>
              </a:rPr>
              <a:t>Put it in the right bucket</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uFillTx/>
              </a:rPr>
              <a:t>24</a:t>
            </a:fld>
            <a:endParaRPr lang="en-ZA">
              <a:uFillTx/>
            </a:endParaRPr>
          </a:p>
        </p:txBody>
      </p:sp>
    </p:spTree>
    <p:extLst>
      <p:ext uri="{BB962C8B-B14F-4D97-AF65-F5344CB8AC3E}">
        <p14:creationId xmlns:p14="http://schemas.microsoft.com/office/powerpoint/2010/main" val="4000993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DIY type of experience</a:t>
            </a:r>
          </a:p>
          <a:p>
            <a:r>
              <a:rPr lang="en-US" dirty="0"/>
              <a:t>Take before, Mirror replaces with smart mirror</a:t>
            </a:r>
          </a:p>
          <a:p>
            <a:r>
              <a:rPr lang="en-US" dirty="0"/>
              <a:t>Try apply make-up</a:t>
            </a:r>
          </a:p>
          <a:p>
            <a:r>
              <a:rPr lang="en-US" dirty="0"/>
              <a:t>Automated feedback with user personalization</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uFillTx/>
              </a:rPr>
              <a:t>29</a:t>
            </a:fld>
            <a:endParaRPr lang="en-ZA">
              <a:uFillTx/>
            </a:endParaRPr>
          </a:p>
        </p:txBody>
      </p:sp>
    </p:spTree>
    <p:extLst>
      <p:ext uri="{BB962C8B-B14F-4D97-AF65-F5344CB8AC3E}">
        <p14:creationId xmlns:p14="http://schemas.microsoft.com/office/powerpoint/2010/main" val="297331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d041be582_0_1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d041be582_0_1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878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c2f633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54c2f633a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432865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810239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d041be58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d041be58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08965" indent="-422910">
              <a:buSzPts val="1400"/>
              <a:buChar char="●"/>
            </a:pPr>
            <a:r>
              <a:rPr lang="en-US" sz="2000" dirty="0"/>
              <a:t>Online</a:t>
            </a:r>
          </a:p>
          <a:p>
            <a:pPr marL="1218565" lvl="1" indent="-422910">
              <a:buSzPts val="1400"/>
              <a:buChar char="○"/>
            </a:pPr>
            <a:r>
              <a:rPr lang="en-US" sz="2000" dirty="0"/>
              <a:t>Read Review on Web</a:t>
            </a:r>
          </a:p>
          <a:p>
            <a:pPr marL="1218565" lvl="1" indent="-422910">
              <a:buSzPts val="1400"/>
              <a:buChar char="○"/>
            </a:pPr>
            <a:r>
              <a:rPr lang="en-US" sz="2000" dirty="0"/>
              <a:t>Beauty Board</a:t>
            </a:r>
          </a:p>
          <a:p>
            <a:pPr marL="1218565" lvl="1" indent="-422910">
              <a:buSzPts val="1400"/>
              <a:buChar char="○"/>
            </a:pPr>
            <a:r>
              <a:rPr lang="en-US" sz="2000" dirty="0"/>
              <a:t>Chatbot &amp; In-App Voice Control</a:t>
            </a:r>
          </a:p>
          <a:p>
            <a:pPr marL="1828165" lvl="2" indent="-422910">
              <a:buSzPts val="1400"/>
              <a:buChar char="■"/>
            </a:pPr>
            <a:r>
              <a:rPr lang="en-US" sz="2000" dirty="0"/>
              <a:t>Messenger (FB)</a:t>
            </a:r>
          </a:p>
          <a:p>
            <a:pPr marL="1828165" lvl="2" indent="-422910">
              <a:buSzPts val="1400"/>
              <a:buChar char="■"/>
            </a:pPr>
            <a:r>
              <a:rPr lang="en-US" sz="2000" dirty="0"/>
              <a:t>Kik (Teen-focused messing app) - with Kik Points rewards - watching ads</a:t>
            </a:r>
          </a:p>
          <a:p>
            <a:pPr marL="608965" indent="-422910">
              <a:buSzPts val="1400"/>
              <a:buChar char="●"/>
            </a:pPr>
            <a:r>
              <a:rPr lang="en-US" sz="2000" dirty="0"/>
              <a:t>Offline</a:t>
            </a:r>
          </a:p>
          <a:p>
            <a:pPr marL="1218565" lvl="1" indent="-422910">
              <a:buSzPts val="1400"/>
              <a:buChar char="○"/>
            </a:pPr>
            <a:r>
              <a:rPr lang="en-US" sz="2000" dirty="0"/>
              <a:t>Mobile app giving info</a:t>
            </a:r>
          </a:p>
          <a:p>
            <a:pPr marL="1828165" lvl="2" indent="-422910">
              <a:buSzPts val="1400"/>
              <a:buChar char="■"/>
            </a:pPr>
            <a:r>
              <a:rPr lang="en-US" sz="2000" dirty="0"/>
              <a:t>Beacon Technology for location-based    </a:t>
            </a:r>
          </a:p>
          <a:p>
            <a:pPr marL="1218565" lvl="1" indent="-422910">
              <a:buSzPts val="1400"/>
              <a:buChar char="○"/>
            </a:pPr>
            <a:r>
              <a:rPr lang="en-US" sz="2000" dirty="0"/>
              <a:t>In-shop device giving info</a:t>
            </a:r>
          </a:p>
          <a:p>
            <a:pPr marL="1828165" lvl="2" indent="-422910">
              <a:buClr>
                <a:schemeClr val="dk1"/>
              </a:buClr>
              <a:buSzPts val="1400"/>
              <a:buChar char="■"/>
            </a:pPr>
            <a:r>
              <a:rPr lang="en-US" sz="2000" dirty="0">
                <a:solidFill>
                  <a:schemeClr val="dk1"/>
                </a:solidFill>
              </a:rPr>
              <a:t>Color IQ (Scan and recommend color)</a:t>
            </a:r>
          </a:p>
          <a:p>
            <a:pPr marL="1828165" lvl="2" indent="-422910">
              <a:buClr>
                <a:schemeClr val="dk1"/>
              </a:buClr>
              <a:buSzPts val="1400"/>
              <a:buChar char="■"/>
            </a:pPr>
            <a:r>
              <a:rPr lang="en-US" sz="2000" dirty="0">
                <a:solidFill>
                  <a:schemeClr val="dk1"/>
                </a:solidFill>
              </a:rPr>
              <a:t>Fragrance IQ (Recommend fragrance)</a:t>
            </a:r>
          </a:p>
          <a:p>
            <a:pPr marL="1218565" lvl="1" indent="-422910">
              <a:buSzPts val="1400"/>
              <a:buChar char="○"/>
            </a:pPr>
            <a:r>
              <a:rPr lang="en-US" sz="2000" dirty="0"/>
              <a:t>Beauty Staff at store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21555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4d041be582_0_1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4d041be582_0_1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87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uFillTx/>
              </a:rPr>
              <a:t>14</a:t>
            </a:fld>
            <a:endParaRPr lang="en-ZA">
              <a:uFillTx/>
            </a:endParaRPr>
          </a:p>
        </p:txBody>
      </p:sp>
    </p:spTree>
    <p:extLst>
      <p:ext uri="{BB962C8B-B14F-4D97-AF65-F5344CB8AC3E}">
        <p14:creationId xmlns:p14="http://schemas.microsoft.com/office/powerpoint/2010/main" val="2029066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uFillTx/>
              </a:rPr>
              <a:t>15</a:t>
            </a:fld>
            <a:endParaRPr lang="en-ZA">
              <a:uFillTx/>
            </a:endParaRPr>
          </a:p>
        </p:txBody>
      </p:sp>
    </p:spTree>
    <p:extLst>
      <p:ext uri="{BB962C8B-B14F-4D97-AF65-F5344CB8AC3E}">
        <p14:creationId xmlns:p14="http://schemas.microsoft.com/office/powerpoint/2010/main" val="902354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310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uFillTx/>
                <a:latin typeface="Times New Roman" panose="02020603050405020304" pitchFamily="18" charset="0"/>
                <a:cs typeface="Times New Roman" panose="02020603050405020304" pitchFamily="18" charset="0"/>
              </a:defRPr>
            </a:lvl1pPr>
          </a:lstStyle>
          <a:p>
            <a:r>
              <a:rPr lang="en-ZA" dirty="0">
                <a:uFillTx/>
              </a:rPr>
              <a:t>Insert or Drag and Drop your Photo Here</a:t>
            </a:r>
          </a:p>
        </p:txBody>
      </p:sp>
      <p:sp>
        <p:nvSpPr>
          <p:cNvPr id="2" name="Title 1"/>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uFillTx/>
              </a:defRPr>
            </a:lvl1pPr>
          </a:lstStyle>
          <a:p>
            <a:pPr lvl="0" algn="r"/>
            <a:r>
              <a:rPr lang="en-US" dirty="0">
                <a:uFillTx/>
              </a:rPr>
              <a:t>Click to edit presentation title</a:t>
            </a:r>
            <a:endParaRPr lang="en-ZA" dirty="0">
              <a:uFillTx/>
            </a:endParaRPr>
          </a:p>
        </p:txBody>
      </p:sp>
      <p:sp>
        <p:nvSpPr>
          <p:cNvPr id="3" name="Subtitle 2"/>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uFillTx/>
              </a:defRPr>
            </a:lvl1pPr>
          </a:lstStyle>
          <a:p>
            <a:pPr marL="266700" lvl="0" indent="-266700" algn="ctr"/>
            <a:r>
              <a:rPr lang="en-US">
                <a:uFillTx/>
              </a:rPr>
              <a:t>Click to edit Master subtitle style</a:t>
            </a:r>
            <a:endParaRPr lang="en-ZA" dirty="0">
              <a:uFillTx/>
            </a:endParaRPr>
          </a:p>
        </p:txBody>
      </p:sp>
      <p:sp>
        <p:nvSpPr>
          <p:cNvPr id="13" name="Rectangle 12"/>
          <p:cNvSpPr>
            <a:spLocks/>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14" name="Rectangle 13"/>
          <p:cNvSpPr>
            <a:spLocks/>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15" name="Rectangle 14"/>
          <p:cNvSpPr>
            <a:spLocks/>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8" name="Rectangle 7"/>
          <p:cNvSpPr>
            <a:spLocks/>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uFillTx/>
              </a:defRPr>
            </a:lvl1pPr>
          </a:lstStyle>
          <a:p>
            <a:r>
              <a:rPr lang="en-ZA" dirty="0">
                <a:uFillTx/>
              </a:rPr>
              <a:t>Click to edit page title</a:t>
            </a:r>
          </a:p>
        </p:txBody>
      </p:sp>
      <p:sp>
        <p:nvSpPr>
          <p:cNvPr id="7" name="Subtitle 2"/>
          <p:cNvSpPr>
            <a:spLocks noGrp="1"/>
          </p:cNvSpPr>
          <p:nvPr>
            <p:ph type="body" sz="quarter" idx="32" hasCustomPrompt="1"/>
          </p:nvPr>
        </p:nvSpPr>
        <p:spPr>
          <a:xfrm>
            <a:off x="431800" y="1008000"/>
            <a:ext cx="11339513" cy="360000"/>
          </a:xfrm>
        </p:spPr>
        <p:txBody>
          <a:bodyPr/>
          <a:lstStyle>
            <a:lvl1pPr marL="0" indent="0">
              <a:buNone/>
              <a:defRPr>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Subtitle</a:t>
            </a:r>
            <a:endParaRPr lang="en-ZA" dirty="0">
              <a:uFillTx/>
            </a:endParaRPr>
          </a:p>
        </p:txBody>
      </p:sp>
      <p:sp>
        <p:nvSpPr>
          <p:cNvPr id="3" name="Content Placeholder 2"/>
          <p:cNvSpPr>
            <a:spLocks noGrp="1"/>
          </p:cNvSpPr>
          <p:nvPr>
            <p:ph sz="half" idx="1"/>
          </p:nvPr>
        </p:nvSpPr>
        <p:spPr>
          <a:xfrm>
            <a:off x="432000" y="1512000"/>
            <a:ext cx="5472000" cy="4680000"/>
          </a:xfrm>
        </p:spPr>
        <p:txBody>
          <a:bodyPr/>
          <a:lstStyle>
            <a:lvl1pPr>
              <a:defRPr>
                <a:solidFill>
                  <a:schemeClr val="tx1">
                    <a:lumMod val="75000"/>
                    <a:lumOff val="25000"/>
                  </a:schemeClr>
                </a:solidFill>
                <a:uFillTx/>
              </a:defRPr>
            </a:lvl1pPr>
            <a:lvl2pPr>
              <a:defRPr>
                <a:solidFill>
                  <a:schemeClr val="tx1">
                    <a:lumMod val="75000"/>
                    <a:lumOff val="25000"/>
                  </a:schemeClr>
                </a:solidFill>
                <a:uFillTx/>
              </a:defRPr>
            </a:lvl2pPr>
            <a:lvl3pPr>
              <a:defRPr>
                <a:solidFill>
                  <a:schemeClr val="tx1">
                    <a:lumMod val="75000"/>
                    <a:lumOff val="25000"/>
                  </a:schemeClr>
                </a:solidFill>
                <a:uFillTx/>
              </a:defRPr>
            </a:lvl3pPr>
            <a:lvl4pPr>
              <a:defRPr>
                <a:solidFill>
                  <a:schemeClr val="tx1">
                    <a:lumMod val="75000"/>
                    <a:lumOff val="25000"/>
                  </a:schemeClr>
                </a:solidFill>
                <a:uFillTx/>
              </a:defRPr>
            </a:lvl4pPr>
            <a:lvl5pPr>
              <a:defRPr>
                <a:solidFill>
                  <a:schemeClr val="tx1">
                    <a:lumMod val="75000"/>
                    <a:lumOff val="25000"/>
                  </a:schemeClr>
                </a:solidFill>
                <a:uFillTx/>
              </a:defRPr>
            </a:lvl5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6" name="Text Placeholder 4"/>
          <p:cNvSpPr>
            <a:spLocks noGrp="1"/>
          </p:cNvSpPr>
          <p:nvPr>
            <p:ph type="body" sz="quarter" idx="12"/>
          </p:nvPr>
        </p:nvSpPr>
        <p:spPr>
          <a:xfrm>
            <a:off x="6299887" y="1511250"/>
            <a:ext cx="5472113" cy="4680000"/>
          </a:xfrm>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4" name="Footer Placeholder 3"/>
          <p:cNvSpPr>
            <a:spLocks noGrp="1"/>
          </p:cNvSpPr>
          <p:nvPr>
            <p:ph type="ftr" sz="quarter" idx="13"/>
          </p:nvPr>
        </p:nvSpPr>
        <p:spPr/>
        <p:txBody>
          <a:bodyPr/>
          <a:lstStyle/>
          <a:p>
            <a:r>
              <a:rPr lang="en-ZA" dirty="0">
                <a:uFillTx/>
              </a:rPr>
              <a:t>Add a footer</a:t>
            </a:r>
          </a:p>
        </p:txBody>
      </p:sp>
      <p:sp>
        <p:nvSpPr>
          <p:cNvPr id="5" name="Slide Number Placeholder 4"/>
          <p:cNvSpPr>
            <a:spLocks noGrp="1"/>
          </p:cNvSpPr>
          <p:nvPr>
            <p:ph type="sldNum" sz="quarter" idx="33"/>
          </p:nvPr>
        </p:nvSpPr>
        <p:spPr/>
        <p:txBody>
          <a:bodyPr/>
          <a:lstStyle/>
          <a:p>
            <a:fld id="{19B51A1E-902D-48AF-9020-955120F399B6}" type="slidenum">
              <a:rPr lang="en-ZA" smtClean="0">
                <a:uFillTx/>
              </a:rPr>
              <a:pPr/>
              <a:t>‹#›</a:t>
            </a:fld>
            <a:endParaRPr lang="en-ZA" dirty="0">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uFillTx/>
              </a:defRPr>
            </a:lvl1pPr>
          </a:lstStyle>
          <a:p>
            <a:r>
              <a:rPr lang="en-ZA" dirty="0">
                <a:uFillTx/>
              </a:rPr>
              <a:t>Click to edit page title</a:t>
            </a:r>
          </a:p>
        </p:txBody>
      </p:sp>
      <p:sp>
        <p:nvSpPr>
          <p:cNvPr id="9" name="Subtitle 2"/>
          <p:cNvSpPr>
            <a:spLocks noGrp="1"/>
          </p:cNvSpPr>
          <p:nvPr>
            <p:ph type="body" sz="quarter" idx="32" hasCustomPrompt="1"/>
          </p:nvPr>
        </p:nvSpPr>
        <p:spPr>
          <a:xfrm>
            <a:off x="431800" y="1008000"/>
            <a:ext cx="11339513" cy="360000"/>
          </a:xfrm>
        </p:spPr>
        <p:txBody>
          <a:bodyPr/>
          <a:lstStyle>
            <a:lvl1pPr marL="0" indent="0">
              <a:buNone/>
              <a:defRPr>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Subtitle</a:t>
            </a:r>
            <a:endParaRPr lang="en-ZA" dirty="0">
              <a:uFillTx/>
            </a:endParaRPr>
          </a:p>
        </p:txBody>
      </p:sp>
      <p:sp>
        <p:nvSpPr>
          <p:cNvPr id="3" name="Content Placeholder 2"/>
          <p:cNvSpPr>
            <a:spLocks noGrp="1"/>
          </p:cNvSpPr>
          <p:nvPr>
            <p:ph idx="1"/>
          </p:nvPr>
        </p:nvSpPr>
        <p:spPr>
          <a:xfrm>
            <a:off x="432000" y="1512000"/>
            <a:ext cx="3600000" cy="4679250"/>
          </a:xfrm>
        </p:spPr>
        <p:txBody>
          <a:bodyPr/>
          <a:lstStyle>
            <a:lvl1pPr>
              <a:defRPr>
                <a:solidFill>
                  <a:schemeClr val="tx1">
                    <a:lumMod val="75000"/>
                    <a:lumOff val="25000"/>
                  </a:schemeClr>
                </a:solidFill>
                <a:uFillTx/>
              </a:defRPr>
            </a:lvl1pPr>
            <a:lvl2pPr>
              <a:defRPr>
                <a:solidFill>
                  <a:schemeClr val="tx1">
                    <a:lumMod val="75000"/>
                    <a:lumOff val="25000"/>
                  </a:schemeClr>
                </a:solidFill>
                <a:uFillTx/>
              </a:defRPr>
            </a:lvl2pPr>
            <a:lvl3pPr>
              <a:defRPr>
                <a:solidFill>
                  <a:schemeClr val="tx1">
                    <a:lumMod val="75000"/>
                    <a:lumOff val="25000"/>
                  </a:schemeClr>
                </a:solidFill>
                <a:uFillTx/>
              </a:defRPr>
            </a:lvl3pPr>
            <a:lvl4pPr>
              <a:defRPr>
                <a:solidFill>
                  <a:schemeClr val="tx1">
                    <a:lumMod val="75000"/>
                    <a:lumOff val="25000"/>
                  </a:schemeClr>
                </a:solidFill>
                <a:uFillTx/>
              </a:defRPr>
            </a:lvl4pPr>
            <a:lvl5pPr>
              <a:defRPr>
                <a:solidFill>
                  <a:schemeClr val="tx1">
                    <a:lumMod val="75000"/>
                    <a:lumOff val="25000"/>
                  </a:schemeClr>
                </a:solidFill>
                <a:uFillTx/>
              </a:defRPr>
            </a:lvl5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5" name="Text Placeholder 4"/>
          <p:cNvSpPr>
            <a:spLocks noGrp="1"/>
          </p:cNvSpPr>
          <p:nvPr>
            <p:ph type="body" sz="quarter" idx="12"/>
          </p:nvPr>
        </p:nvSpPr>
        <p:spPr>
          <a:xfrm>
            <a:off x="4301550" y="1511476"/>
            <a:ext cx="3600450" cy="4679249"/>
          </a:xfrm>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11" name="Text Placeholder 5"/>
          <p:cNvSpPr>
            <a:spLocks noGrp="1"/>
          </p:cNvSpPr>
          <p:nvPr>
            <p:ph type="body" sz="quarter" idx="13"/>
          </p:nvPr>
        </p:nvSpPr>
        <p:spPr>
          <a:xfrm>
            <a:off x="8171550" y="1511475"/>
            <a:ext cx="3600450" cy="4679250"/>
          </a:xfrm>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4" name="Footer Placeholder 3"/>
          <p:cNvSpPr>
            <a:spLocks noGrp="1"/>
          </p:cNvSpPr>
          <p:nvPr>
            <p:ph type="ftr" sz="quarter" idx="14"/>
          </p:nvPr>
        </p:nvSpPr>
        <p:spPr/>
        <p:txBody>
          <a:bodyPr/>
          <a:lstStyle/>
          <a:p>
            <a:r>
              <a:rPr lang="en-ZA">
                <a:uFillTx/>
              </a:rPr>
              <a:t>Add a footer</a:t>
            </a:r>
            <a:endParaRPr lang="en-ZA" dirty="0">
              <a:uFillTx/>
            </a:endParaRPr>
          </a:p>
        </p:txBody>
      </p:sp>
      <p:sp>
        <p:nvSpPr>
          <p:cNvPr id="6" name="Slide Number Placeholder 5"/>
          <p:cNvSpPr>
            <a:spLocks noGrp="1"/>
          </p:cNvSpPr>
          <p:nvPr>
            <p:ph type="sldNum" sz="quarter" idx="15"/>
          </p:nvPr>
        </p:nvSpPr>
        <p:spPr/>
        <p:txBody>
          <a:bodyPr/>
          <a:lstStyle/>
          <a:p>
            <a:fld id="{19B51A1E-902D-48AF-9020-955120F399B6}" type="slidenum">
              <a:rPr lang="en-ZA" smtClean="0">
                <a:uFillTx/>
              </a:rPr>
              <a:pPr/>
              <a:t>‹#›</a:t>
            </a:fld>
            <a:endParaRPr lang="en-ZA" dirty="0">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uFillTx/>
              </a:defRPr>
            </a:lvl1pPr>
          </a:lstStyle>
          <a:p>
            <a:r>
              <a:rPr lang="en-ZA" dirty="0">
                <a:uFillTx/>
              </a:rPr>
              <a:t>Click to edit page title</a:t>
            </a:r>
          </a:p>
        </p:txBody>
      </p:sp>
      <p:sp>
        <p:nvSpPr>
          <p:cNvPr id="10" name="Subtitle 2"/>
          <p:cNvSpPr>
            <a:spLocks noGrp="1"/>
          </p:cNvSpPr>
          <p:nvPr>
            <p:ph type="body" sz="quarter" idx="32" hasCustomPrompt="1"/>
          </p:nvPr>
        </p:nvSpPr>
        <p:spPr>
          <a:xfrm>
            <a:off x="431800" y="1008000"/>
            <a:ext cx="11339513" cy="360000"/>
          </a:xfrm>
        </p:spPr>
        <p:txBody>
          <a:bodyPr/>
          <a:lstStyle>
            <a:lvl1pPr marL="0" indent="0">
              <a:buNone/>
              <a:defRPr>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Subtitle</a:t>
            </a:r>
            <a:endParaRPr lang="en-ZA" dirty="0">
              <a:uFillTx/>
            </a:endParaRPr>
          </a:p>
        </p:txBody>
      </p:sp>
      <p:sp>
        <p:nvSpPr>
          <p:cNvPr id="3" name="Content Placeholder 2"/>
          <p:cNvSpPr>
            <a:spLocks noGrp="1"/>
          </p:cNvSpPr>
          <p:nvPr>
            <p:ph idx="1"/>
          </p:nvPr>
        </p:nvSpPr>
        <p:spPr>
          <a:xfrm>
            <a:off x="432000" y="1512000"/>
            <a:ext cx="2160000" cy="4679250"/>
          </a:xfrm>
        </p:spPr>
        <p:txBody>
          <a:bodyPr/>
          <a:lstStyle>
            <a:lvl1pPr>
              <a:defRPr>
                <a:solidFill>
                  <a:schemeClr val="tx1">
                    <a:lumMod val="75000"/>
                    <a:lumOff val="25000"/>
                  </a:schemeClr>
                </a:solidFill>
                <a:uFillTx/>
              </a:defRPr>
            </a:lvl1pPr>
            <a:lvl2pPr>
              <a:defRPr>
                <a:solidFill>
                  <a:schemeClr val="tx1">
                    <a:lumMod val="75000"/>
                    <a:lumOff val="25000"/>
                  </a:schemeClr>
                </a:solidFill>
                <a:uFillTx/>
              </a:defRPr>
            </a:lvl2pPr>
            <a:lvl3pPr>
              <a:defRPr>
                <a:solidFill>
                  <a:schemeClr val="tx1">
                    <a:lumMod val="75000"/>
                    <a:lumOff val="25000"/>
                  </a:schemeClr>
                </a:solidFill>
                <a:uFillTx/>
              </a:defRPr>
            </a:lvl3pPr>
            <a:lvl4pPr>
              <a:defRPr>
                <a:solidFill>
                  <a:schemeClr val="tx1">
                    <a:lumMod val="75000"/>
                    <a:lumOff val="25000"/>
                  </a:schemeClr>
                </a:solidFill>
                <a:uFillTx/>
              </a:defRPr>
            </a:lvl4pPr>
            <a:lvl5pPr>
              <a:defRPr>
                <a:solidFill>
                  <a:schemeClr val="tx1">
                    <a:lumMod val="75000"/>
                    <a:lumOff val="25000"/>
                  </a:schemeClr>
                </a:solidFill>
                <a:uFillTx/>
              </a:defRPr>
            </a:lvl5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5" name="Text Placeholder 4"/>
          <p:cNvSpPr>
            <a:spLocks noGrp="1"/>
          </p:cNvSpPr>
          <p:nvPr>
            <p:ph type="body" sz="quarter" idx="12"/>
          </p:nvPr>
        </p:nvSpPr>
        <p:spPr>
          <a:xfrm>
            <a:off x="2726412" y="1512000"/>
            <a:ext cx="2160588" cy="4679250"/>
          </a:xfrm>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13" name="Text Placeholder 5"/>
          <p:cNvSpPr>
            <a:spLocks noGrp="1"/>
          </p:cNvSpPr>
          <p:nvPr>
            <p:ph type="body" sz="quarter" idx="13"/>
          </p:nvPr>
        </p:nvSpPr>
        <p:spPr>
          <a:xfrm>
            <a:off x="5021412" y="1512000"/>
            <a:ext cx="2160588" cy="4679250"/>
          </a:xfrm>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15" name="Text Placeholder 6"/>
          <p:cNvSpPr>
            <a:spLocks noGrp="1"/>
          </p:cNvSpPr>
          <p:nvPr>
            <p:ph type="body" sz="quarter" idx="14"/>
          </p:nvPr>
        </p:nvSpPr>
        <p:spPr>
          <a:xfrm>
            <a:off x="7316412" y="1507535"/>
            <a:ext cx="2160588" cy="4679250"/>
          </a:xfrm>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17" name="Text Placeholder 7"/>
          <p:cNvSpPr>
            <a:spLocks noGrp="1"/>
          </p:cNvSpPr>
          <p:nvPr>
            <p:ph type="body" sz="quarter" idx="15"/>
          </p:nvPr>
        </p:nvSpPr>
        <p:spPr>
          <a:xfrm>
            <a:off x="9611412" y="1507535"/>
            <a:ext cx="2160588" cy="4683715"/>
          </a:xfrm>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4" name="Footer Placeholder 3"/>
          <p:cNvSpPr>
            <a:spLocks noGrp="1"/>
          </p:cNvSpPr>
          <p:nvPr>
            <p:ph type="ftr" sz="quarter" idx="16"/>
          </p:nvPr>
        </p:nvSpPr>
        <p:spPr/>
        <p:txBody>
          <a:bodyPr/>
          <a:lstStyle/>
          <a:p>
            <a:r>
              <a:rPr lang="en-ZA">
                <a:uFillTx/>
              </a:rPr>
              <a:t>Add a footer</a:t>
            </a:r>
            <a:endParaRPr lang="en-ZA" dirty="0">
              <a:uFillTx/>
            </a:endParaRPr>
          </a:p>
        </p:txBody>
      </p:sp>
      <p:sp>
        <p:nvSpPr>
          <p:cNvPr id="6" name="Slide Number Placeholder 5"/>
          <p:cNvSpPr>
            <a:spLocks noGrp="1"/>
          </p:cNvSpPr>
          <p:nvPr>
            <p:ph type="sldNum" sz="quarter" idx="33"/>
          </p:nvPr>
        </p:nvSpPr>
        <p:spPr/>
        <p:txBody>
          <a:bodyPr/>
          <a:lstStyle/>
          <a:p>
            <a:fld id="{19B51A1E-902D-48AF-9020-955120F399B6}" type="slidenum">
              <a:rPr lang="en-ZA" smtClean="0">
                <a:uFillTx/>
              </a:rPr>
              <a:pPr/>
              <a:t>‹#›</a:t>
            </a:fld>
            <a:endParaRPr lang="en-ZA" dirty="0">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lumMod val="75000"/>
                    <a:lumOff val="25000"/>
                  </a:schemeClr>
                </a:solidFill>
                <a:uFillTx/>
              </a:defRPr>
            </a:lvl1pPr>
          </a:lstStyle>
          <a:p>
            <a:r>
              <a:rPr lang="en-ZA" dirty="0">
                <a:uFillTx/>
              </a:rPr>
              <a:t>Click to edit page title</a:t>
            </a:r>
          </a:p>
        </p:txBody>
      </p:sp>
      <p:sp>
        <p:nvSpPr>
          <p:cNvPr id="5" name="Subtitle 2"/>
          <p:cNvSpPr>
            <a:spLocks noGrp="1"/>
          </p:cNvSpPr>
          <p:nvPr>
            <p:ph type="body" sz="quarter" idx="32" hasCustomPrompt="1"/>
          </p:nvPr>
        </p:nvSpPr>
        <p:spPr>
          <a:xfrm>
            <a:off x="431800" y="1008000"/>
            <a:ext cx="11339513" cy="360000"/>
          </a:xfrm>
        </p:spPr>
        <p:txBody>
          <a:bodyPr/>
          <a:lstStyle>
            <a:lvl1pPr marL="0" indent="0">
              <a:buNone/>
              <a:defRPr>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Subtitle</a:t>
            </a:r>
            <a:endParaRPr lang="en-ZA" dirty="0">
              <a:uFillTx/>
            </a:endParaRPr>
          </a:p>
        </p:txBody>
      </p:sp>
      <p:sp>
        <p:nvSpPr>
          <p:cNvPr id="3" name="Footer Placeholder 2"/>
          <p:cNvSpPr>
            <a:spLocks noGrp="1"/>
          </p:cNvSpPr>
          <p:nvPr>
            <p:ph type="ftr" sz="quarter" idx="12"/>
          </p:nvPr>
        </p:nvSpPr>
        <p:spPr/>
        <p:txBody>
          <a:bodyPr/>
          <a:lstStyle/>
          <a:p>
            <a:r>
              <a:rPr lang="en-ZA">
                <a:uFillTx/>
              </a:rPr>
              <a:t>Add a footer</a:t>
            </a:r>
            <a:endParaRPr lang="en-ZA" dirty="0">
              <a:uFillTx/>
            </a:endParaRPr>
          </a:p>
        </p:txBody>
      </p:sp>
      <p:sp>
        <p:nvSpPr>
          <p:cNvPr id="4" name="Slide Number Placeholder 3"/>
          <p:cNvSpPr>
            <a:spLocks noGrp="1"/>
          </p:cNvSpPr>
          <p:nvPr>
            <p:ph type="sldNum" sz="quarter" idx="33"/>
          </p:nvPr>
        </p:nvSpPr>
        <p:spPr/>
        <p:txBody>
          <a:bodyPr/>
          <a:lstStyle/>
          <a:p>
            <a:fld id="{19B51A1E-902D-48AF-9020-955120F399B6}" type="slidenum">
              <a:rPr lang="en-ZA" smtClean="0">
                <a:uFillTx/>
              </a:rPr>
              <a:pPr/>
              <a:t>‹#›</a:t>
            </a:fld>
            <a:endParaRPr lang="en-ZA" dirty="0">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ZA">
                <a:uFillTx/>
              </a:rPr>
              <a:t>Add a footer</a:t>
            </a:r>
            <a:endParaRPr lang="en-ZA" dirty="0">
              <a:uFillTx/>
            </a:endParaRPr>
          </a:p>
        </p:txBody>
      </p:sp>
      <p:sp>
        <p:nvSpPr>
          <p:cNvPr id="3" name="Slide Number Placeholder 2"/>
          <p:cNvSpPr>
            <a:spLocks noGrp="1"/>
          </p:cNvSpPr>
          <p:nvPr>
            <p:ph type="sldNum" sz="quarter" idx="13"/>
          </p:nvPr>
        </p:nvSpPr>
        <p:spPr/>
        <p:txBody>
          <a:bodyPr/>
          <a:lstStyle/>
          <a:p>
            <a:fld id="{19B51A1E-902D-48AF-9020-955120F399B6}" type="slidenum">
              <a:rPr lang="en-ZA" smtClean="0">
                <a:uFillTx/>
              </a:rPr>
              <a:pPr/>
              <a:t>‹#›</a:t>
            </a:fld>
            <a:endParaRPr lang="en-ZA" dirty="0">
              <a:uFillTx/>
            </a:endParaRPr>
          </a:p>
        </p:txBody>
      </p:sp>
      <p:sp>
        <p:nvSpPr>
          <p:cNvPr id="4" name="Title 3"/>
          <p:cNvSpPr>
            <a:spLocks noGrp="1"/>
          </p:cNvSpPr>
          <p:nvPr>
            <p:ph type="title"/>
          </p:nvPr>
        </p:nvSpPr>
        <p:spPr/>
        <p:txBody>
          <a:bodyPr/>
          <a:lstStyle/>
          <a:p>
            <a:r>
              <a:rPr lang="en-US">
                <a:uFillTx/>
              </a:rPr>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0"/>
        <p:cNvGrpSpPr/>
        <p:nvPr/>
      </p:nvGrpSpPr>
      <p:grpSpPr>
        <a:xfrm>
          <a:off x="0" y="0"/>
          <a:ext cx="0" cy="0"/>
          <a:chOff x="0" y="0"/>
          <a:chExt cx="0" cy="0"/>
        </a:xfrm>
      </p:grpSpPr>
      <p:sp>
        <p:nvSpPr>
          <p:cNvPr id="21" name="Google Shape;21;p2"/>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txBox="1">
            <a:spLocks noGrp="1"/>
          </p:cNvSpPr>
          <p:nvPr>
            <p:ph type="body" idx="1"/>
          </p:nvPr>
        </p:nvSpPr>
        <p:spPr>
          <a:xfrm>
            <a:off x="431800" y="1008000"/>
            <a:ext cx="11339513" cy="360000"/>
          </a:xfrm>
          <a:prstGeom prst="rect">
            <a:avLst/>
          </a:prstGeom>
          <a:noFill/>
          <a:ln>
            <a:noFill/>
          </a:ln>
        </p:spPr>
        <p:txBody>
          <a:bodyPr spcFirstLastPara="1" wrap="square" lIns="0" tIns="0" rIns="0" bIns="0" anchor="t" anchorCtr="0"/>
          <a:lstStyle>
            <a:lvl1pPr marL="457200" lvl="0" indent="-228600" algn="l">
              <a:lnSpc>
                <a:spcPct val="90000"/>
              </a:lnSpc>
              <a:spcBef>
                <a:spcPts val="1000"/>
              </a:spcBef>
              <a:spcAft>
                <a:spcPts val="0"/>
              </a:spcAft>
              <a:buClr>
                <a:srgbClr val="3F3F3F"/>
              </a:buClr>
              <a:buSzPts val="18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79145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877314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594" y="1345475"/>
            <a:ext cx="11286308" cy="4831489"/>
          </a:xfrm>
        </p:spPr>
        <p:txBody>
          <a:bodyPr/>
          <a:lstStyle>
            <a:lvl1pPr>
              <a:defRPr>
                <a:latin typeface="Berlin Sans FB" panose="020E0602020502020306" pitchFamily="34" charset="0"/>
              </a:defRPr>
            </a:lvl1pPr>
            <a:lvl2pPr>
              <a:defRPr>
                <a:latin typeface="Berlin Sans FB" panose="020E0602020502020306" pitchFamily="34" charset="0"/>
              </a:defRPr>
            </a:lvl2pPr>
            <a:lvl3pPr>
              <a:defRPr>
                <a:latin typeface="Berlin Sans FB" panose="020E0602020502020306" pitchFamily="34" charset="0"/>
              </a:defRPr>
            </a:lvl3pPr>
            <a:lvl4pPr>
              <a:defRPr>
                <a:latin typeface="Berlin Sans FB" panose="020E0602020502020306" pitchFamily="34" charset="0"/>
              </a:defRPr>
            </a:lvl4pPr>
            <a:lvl5pPr>
              <a:defRPr>
                <a:latin typeface="Berlin Sans FB" panose="020E0602020502020306"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 y="6356352"/>
            <a:ext cx="3727268" cy="365125"/>
          </a:xfrm>
        </p:spPr>
        <p:txBody>
          <a:bodyPr/>
          <a:lstStyle/>
          <a:p>
            <a:r>
              <a:rPr lang="en-US"/>
              <a:t>Marketing 2020 | 19 Sep 2018 </a:t>
            </a:r>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a:xfrm>
            <a:off x="8943701" y="6356352"/>
            <a:ext cx="3248299" cy="365125"/>
          </a:xfrm>
        </p:spPr>
        <p:txBody>
          <a:bodyPr/>
          <a:lstStyle/>
          <a:p>
            <a:fld id="{CCD663C8-3027-410E-B321-482578A8CB85}" type="slidenum">
              <a:rPr lang="en-SG" smtClean="0"/>
              <a:t>‹#›</a:t>
            </a:fld>
            <a:endParaRPr lang="en-SG"/>
          </a:p>
        </p:txBody>
      </p:sp>
      <p:sp>
        <p:nvSpPr>
          <p:cNvPr id="7" name="Rectangle 6">
            <a:extLst>
              <a:ext uri="{FF2B5EF4-FFF2-40B4-BE49-F238E27FC236}">
                <a16:creationId xmlns:a16="http://schemas.microsoft.com/office/drawing/2014/main" id="{20DF7D1F-1DD9-4A9D-A151-BA5776EC2FBB}"/>
              </a:ext>
            </a:extLst>
          </p:cNvPr>
          <p:cNvSpPr/>
          <p:nvPr userDrawn="1"/>
        </p:nvSpPr>
        <p:spPr>
          <a:xfrm>
            <a:off x="0" y="242374"/>
            <a:ext cx="12192000" cy="786666"/>
          </a:xfrm>
          <a:prstGeom prst="rect">
            <a:avLst/>
          </a:prstGeom>
          <a:ln w="127000" cmpd="db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sz="1800"/>
          </a:p>
        </p:txBody>
      </p:sp>
      <p:sp>
        <p:nvSpPr>
          <p:cNvPr id="8" name="Title 1">
            <a:extLst>
              <a:ext uri="{FF2B5EF4-FFF2-40B4-BE49-F238E27FC236}">
                <a16:creationId xmlns:a16="http://schemas.microsoft.com/office/drawing/2014/main" id="{3A5E50A6-CC01-4D9B-8FF1-7A93F8176E7C}"/>
              </a:ext>
            </a:extLst>
          </p:cNvPr>
          <p:cNvSpPr>
            <a:spLocks noGrp="1"/>
          </p:cNvSpPr>
          <p:nvPr>
            <p:ph type="title"/>
          </p:nvPr>
        </p:nvSpPr>
        <p:spPr>
          <a:xfrm>
            <a:off x="0" y="198075"/>
            <a:ext cx="12192000" cy="966054"/>
          </a:xfrm>
        </p:spPr>
        <p:txBody>
          <a:bodyPr>
            <a:normAutofit/>
          </a:bodyPr>
          <a:lstStyle>
            <a:lvl1pPr algn="ctr">
              <a:defRPr sz="2800">
                <a:solidFill>
                  <a:schemeClr val="bg1"/>
                </a:solidFill>
                <a:latin typeface="Berlin Sans FB Demi" panose="020E0802020502020306" pitchFamily="34" charset="0"/>
              </a:defRPr>
            </a:lvl1pPr>
          </a:lstStyle>
          <a:p>
            <a:r>
              <a:rPr lang="en-US"/>
              <a:t>Click to edit Master title style</a:t>
            </a:r>
          </a:p>
        </p:txBody>
      </p:sp>
    </p:spTree>
    <p:extLst>
      <p:ext uri="{BB962C8B-B14F-4D97-AF65-F5344CB8AC3E}">
        <p14:creationId xmlns:p14="http://schemas.microsoft.com/office/powerpoint/2010/main" val="3948755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uFillTx/>
                <a:latin typeface="Times New Roman" panose="02020603050405020304" pitchFamily="18" charset="0"/>
                <a:cs typeface="Times New Roman" panose="02020603050405020304" pitchFamily="18" charset="0"/>
              </a:defRPr>
            </a:lvl1pPr>
          </a:lstStyle>
          <a:p>
            <a:r>
              <a:rPr lang="en-ZA" dirty="0">
                <a:uFillTx/>
              </a:rPr>
              <a:t>Insert or Drag and Drop </a:t>
            </a:r>
            <a:br>
              <a:rPr lang="en-ZA" dirty="0">
                <a:uFillTx/>
              </a:rPr>
            </a:br>
            <a:r>
              <a:rPr lang="en-ZA" dirty="0">
                <a:uFillTx/>
              </a:rPr>
              <a:t>your Photo Here</a:t>
            </a:r>
          </a:p>
        </p:txBody>
      </p:sp>
      <p:sp>
        <p:nvSpPr>
          <p:cNvPr id="2" name="Title 1"/>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uFillTx/>
              </a:defRPr>
            </a:lvl1pPr>
          </a:lstStyle>
          <a:p>
            <a:pPr lvl="0" algn="r"/>
            <a:r>
              <a:rPr lang="en-ZA" dirty="0">
                <a:uFillTx/>
              </a:rPr>
              <a:t>Click to edit section divider</a:t>
            </a:r>
          </a:p>
        </p:txBody>
      </p:sp>
      <p:sp>
        <p:nvSpPr>
          <p:cNvPr id="7" name="Subtitle 2"/>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uFillTx/>
              </a:defRPr>
            </a:lvl1pPr>
            <a:lvl2pPr marL="266700" indent="0" algn="r">
              <a:buNone/>
              <a:defRPr sz="1800">
                <a:solidFill>
                  <a:schemeClr val="bg1"/>
                </a:solidFill>
                <a:uFillTx/>
              </a:defRPr>
            </a:lvl2pPr>
            <a:lvl3pPr marL="542925" indent="0" algn="r">
              <a:buNone/>
              <a:defRPr sz="1800">
                <a:solidFill>
                  <a:schemeClr val="bg1"/>
                </a:solidFill>
                <a:uFillTx/>
              </a:defRPr>
            </a:lvl3pPr>
            <a:lvl4pPr marL="809625" indent="0" algn="r">
              <a:buNone/>
              <a:defRPr sz="1800">
                <a:solidFill>
                  <a:schemeClr val="bg1"/>
                </a:solidFill>
                <a:uFillTx/>
              </a:defRPr>
            </a:lvl4pPr>
            <a:lvl5pPr marL="1076325" indent="0" algn="r">
              <a:buNone/>
              <a:defRPr sz="1800">
                <a:solidFill>
                  <a:schemeClr val="bg1"/>
                </a:solidFill>
                <a:uFillTx/>
              </a:defRPr>
            </a:lvl5pPr>
          </a:lstStyle>
          <a:p>
            <a:pPr lvl="0"/>
            <a:r>
              <a:rPr lang="en-ZA" dirty="0">
                <a:uFillTx/>
              </a:rPr>
              <a:t>Click to edit Master subtitle style</a:t>
            </a:r>
          </a:p>
        </p:txBody>
      </p:sp>
      <p:sp>
        <p:nvSpPr>
          <p:cNvPr id="4" name="Footer Placeholder 3"/>
          <p:cNvSpPr>
            <a:spLocks noGrp="1"/>
          </p:cNvSpPr>
          <p:nvPr>
            <p:ph type="ftr" sz="quarter" idx="11"/>
          </p:nvPr>
        </p:nvSpPr>
        <p:spPr/>
        <p:txBody>
          <a:bodyPr/>
          <a:lstStyle/>
          <a:p>
            <a:r>
              <a:rPr lang="en-ZA">
                <a:uFillTx/>
              </a:rPr>
              <a:t>Add a footer</a:t>
            </a:r>
            <a:endParaRPr lang="en-ZA" dirty="0">
              <a:uFillTx/>
            </a:endParaRPr>
          </a:p>
        </p:txBody>
      </p:sp>
      <p:sp>
        <p:nvSpPr>
          <p:cNvPr id="8" name="Rectangle 7"/>
          <p:cNvSpPr>
            <a:spLocks/>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uFillTx/>
            </a:endParaRPr>
          </a:p>
        </p:txBody>
      </p:sp>
      <p:sp>
        <p:nvSpPr>
          <p:cNvPr id="13" name="Rectangle 12"/>
          <p:cNvSpPr>
            <a:spLocks/>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14" name="Rectangle 13"/>
          <p:cNvSpPr>
            <a:spLocks/>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15" name="Rectangle 14"/>
          <p:cNvSpPr>
            <a:spLocks/>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5" name="Slide Number Placeholder 4"/>
          <p:cNvSpPr>
            <a:spLocks noGrp="1"/>
          </p:cNvSpPr>
          <p:nvPr>
            <p:ph type="sldNum" sz="quarter" idx="12"/>
          </p:nvPr>
        </p:nvSpPr>
        <p:spPr/>
        <p:txBody>
          <a:bodyPr/>
          <a:lstStyle/>
          <a:p>
            <a:fld id="{19B51A1E-902D-48AF-9020-955120F399B6}" type="slidenum">
              <a:rPr lang="en-ZA" smtClean="0">
                <a:uFillTx/>
              </a:rPr>
              <a:pPr/>
              <a:t>‹#›</a:t>
            </a:fld>
            <a:endParaRPr lang="en-ZA" dirty="0">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uFillTx/>
                <a:latin typeface="Times New Roman" panose="02020603050405020304" pitchFamily="18" charset="0"/>
                <a:cs typeface="Times New Roman" panose="02020603050405020304" pitchFamily="18" charset="0"/>
              </a:defRPr>
            </a:lvl1pPr>
          </a:lstStyle>
          <a:p>
            <a:r>
              <a:rPr lang="en-ZA" dirty="0">
                <a:uFillTx/>
              </a:rPr>
              <a:t>Insert or Drag and Drop </a:t>
            </a:r>
            <a:br>
              <a:rPr lang="en-ZA" dirty="0">
                <a:uFillTx/>
              </a:rPr>
            </a:br>
            <a:r>
              <a:rPr lang="en-ZA" dirty="0">
                <a:uFillTx/>
              </a:rPr>
              <a:t>your Photo Here</a:t>
            </a:r>
          </a:p>
        </p:txBody>
      </p:sp>
      <p:sp>
        <p:nvSpPr>
          <p:cNvPr id="3" name="Title 1"/>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uFillTx/>
                <a:latin typeface="+mj-lt"/>
              </a:defRPr>
            </a:lvl1pPr>
          </a:lstStyle>
          <a:p>
            <a:r>
              <a:rPr lang="en-ZA" dirty="0">
                <a:uFillTx/>
              </a:rPr>
              <a:t>Click to edit section divider</a:t>
            </a:r>
          </a:p>
        </p:txBody>
      </p:sp>
      <p:sp>
        <p:nvSpPr>
          <p:cNvPr id="7" name="Subtitle 2"/>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uFillTx/>
              </a:defRPr>
            </a:lvl1pPr>
            <a:lvl2pPr marL="266700" indent="0" algn="r">
              <a:buNone/>
              <a:defRPr sz="1800">
                <a:solidFill>
                  <a:schemeClr val="bg1"/>
                </a:solidFill>
                <a:uFillTx/>
              </a:defRPr>
            </a:lvl2pPr>
            <a:lvl3pPr marL="542925" indent="0" algn="r">
              <a:buNone/>
              <a:defRPr sz="1800">
                <a:solidFill>
                  <a:schemeClr val="bg1"/>
                </a:solidFill>
                <a:uFillTx/>
              </a:defRPr>
            </a:lvl3pPr>
            <a:lvl4pPr marL="809625" indent="0" algn="r">
              <a:buNone/>
              <a:defRPr sz="1800">
                <a:solidFill>
                  <a:schemeClr val="bg1"/>
                </a:solidFill>
                <a:uFillTx/>
              </a:defRPr>
            </a:lvl4pPr>
            <a:lvl5pPr marL="1076325" indent="0" algn="r">
              <a:buNone/>
              <a:defRPr sz="1800">
                <a:solidFill>
                  <a:schemeClr val="bg1"/>
                </a:solidFill>
                <a:uFillTx/>
              </a:defRPr>
            </a:lvl5pPr>
          </a:lstStyle>
          <a:p>
            <a:pPr lvl="0"/>
            <a:r>
              <a:rPr lang="en-ZA" dirty="0">
                <a:uFillTx/>
              </a:rPr>
              <a:t>Click to edit Master subtitle style</a:t>
            </a:r>
          </a:p>
        </p:txBody>
      </p:sp>
      <p:sp>
        <p:nvSpPr>
          <p:cNvPr id="4" name="Footer Placeholder 3"/>
          <p:cNvSpPr>
            <a:spLocks noGrp="1"/>
          </p:cNvSpPr>
          <p:nvPr>
            <p:ph type="ftr" sz="quarter" idx="11"/>
          </p:nvPr>
        </p:nvSpPr>
        <p:spPr/>
        <p:txBody>
          <a:bodyPr/>
          <a:lstStyle/>
          <a:p>
            <a:r>
              <a:rPr lang="en-ZA">
                <a:uFillTx/>
              </a:rPr>
              <a:t>Add a footer</a:t>
            </a:r>
            <a:endParaRPr lang="en-ZA" dirty="0">
              <a:uFillTx/>
            </a:endParaRPr>
          </a:p>
        </p:txBody>
      </p:sp>
      <p:sp>
        <p:nvSpPr>
          <p:cNvPr id="8" name="Rectangle 7"/>
          <p:cNvSpPr>
            <a:spLocks/>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uFillTx/>
            </a:endParaRPr>
          </a:p>
        </p:txBody>
      </p:sp>
      <p:sp>
        <p:nvSpPr>
          <p:cNvPr id="13" name="Rectangle 12"/>
          <p:cNvSpPr>
            <a:spLocks/>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14" name="Rectangle 13"/>
          <p:cNvSpPr>
            <a:spLocks/>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15" name="Rectangle 14"/>
          <p:cNvSpPr>
            <a:spLocks/>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5" name="Slide Number Placeholder 4"/>
          <p:cNvSpPr>
            <a:spLocks noGrp="1"/>
          </p:cNvSpPr>
          <p:nvPr>
            <p:ph type="sldNum" sz="quarter" idx="12"/>
          </p:nvPr>
        </p:nvSpPr>
        <p:spPr/>
        <p:txBody>
          <a:bodyPr/>
          <a:lstStyle/>
          <a:p>
            <a:fld id="{19B51A1E-902D-48AF-9020-955120F399B6}" type="slidenum">
              <a:rPr lang="en-ZA" smtClean="0">
                <a:uFillTx/>
              </a:rPr>
              <a:pPr/>
              <a:t>‹#›</a:t>
            </a:fld>
            <a:endParaRPr lang="en-ZA"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Image Layout 1">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uFillTx/>
                <a:latin typeface="Times New Roman" panose="02020603050405020304" pitchFamily="18" charset="0"/>
                <a:cs typeface="Times New Roman" panose="02020603050405020304" pitchFamily="18" charset="0"/>
              </a:defRPr>
            </a:lvl1pPr>
          </a:lstStyle>
          <a:p>
            <a:r>
              <a:rPr lang="en-ZA" dirty="0">
                <a:uFillTx/>
              </a:rPr>
              <a:t>Insert or Drag &amp; Drop your photo</a:t>
            </a:r>
          </a:p>
        </p:txBody>
      </p:sp>
      <p:sp>
        <p:nvSpPr>
          <p:cNvPr id="2" name="Title 1"/>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uFillTx/>
              </a:defRPr>
            </a:lvl1pPr>
          </a:lstStyle>
          <a:p>
            <a:r>
              <a:rPr lang="en-US" dirty="0">
                <a:uFillTx/>
              </a:rPr>
              <a:t>Edit page title</a:t>
            </a:r>
            <a:endParaRPr lang="en-ZA" dirty="0">
              <a:uFillTx/>
            </a:endParaRPr>
          </a:p>
        </p:txBody>
      </p:sp>
      <p:sp>
        <p:nvSpPr>
          <p:cNvPr id="10" name="Subtitle 2"/>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Subtitle</a:t>
            </a:r>
          </a:p>
        </p:txBody>
      </p:sp>
      <p:sp>
        <p:nvSpPr>
          <p:cNvPr id="3" name="Content Placeholder 2"/>
          <p:cNvSpPr>
            <a:spLocks noGrp="1"/>
          </p:cNvSpPr>
          <p:nvPr>
            <p:ph sz="half" idx="1"/>
          </p:nvPr>
        </p:nvSpPr>
        <p:spPr>
          <a:xfrm>
            <a:off x="432000" y="2668686"/>
            <a:ext cx="5472000" cy="2999426"/>
          </a:xfrm>
        </p:spPr>
        <p:txBody>
          <a:bodyPr anchor="b"/>
          <a:lstStyle>
            <a:lvl1pPr>
              <a:defRPr>
                <a:solidFill>
                  <a:schemeClr val="tx1">
                    <a:lumMod val="75000"/>
                    <a:lumOff val="25000"/>
                  </a:schemeClr>
                </a:solidFill>
                <a:uFillTx/>
              </a:defRPr>
            </a:lvl1pPr>
            <a:lvl2pPr>
              <a:defRPr>
                <a:solidFill>
                  <a:schemeClr val="tx1">
                    <a:lumMod val="75000"/>
                    <a:lumOff val="25000"/>
                  </a:schemeClr>
                </a:solidFill>
                <a:uFillTx/>
              </a:defRPr>
            </a:lvl2pPr>
            <a:lvl3pPr>
              <a:defRPr>
                <a:solidFill>
                  <a:schemeClr val="tx1">
                    <a:lumMod val="75000"/>
                    <a:lumOff val="25000"/>
                  </a:schemeClr>
                </a:solidFill>
                <a:uFillTx/>
              </a:defRPr>
            </a:lvl3pPr>
            <a:lvl4pPr>
              <a:defRPr>
                <a:solidFill>
                  <a:schemeClr val="tx1">
                    <a:lumMod val="75000"/>
                    <a:lumOff val="25000"/>
                  </a:schemeClr>
                </a:solidFill>
                <a:uFillTx/>
              </a:defRPr>
            </a:lvl4pPr>
            <a:lvl5pPr>
              <a:defRPr>
                <a:solidFill>
                  <a:schemeClr val="tx1">
                    <a:lumMod val="75000"/>
                    <a:lumOff val="25000"/>
                  </a:schemeClr>
                </a:solidFill>
                <a:uFillTx/>
              </a:defRPr>
            </a:lvl5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4" name="Footer Placeholder 3"/>
          <p:cNvSpPr>
            <a:spLocks noGrp="1"/>
          </p:cNvSpPr>
          <p:nvPr>
            <p:ph type="ftr" sz="quarter" idx="13"/>
          </p:nvPr>
        </p:nvSpPr>
        <p:spPr/>
        <p:txBody>
          <a:bodyPr/>
          <a:lstStyle/>
          <a:p>
            <a:r>
              <a:rPr lang="en-ZA" dirty="0">
                <a:uFillTx/>
              </a:rPr>
              <a:t>Add a footer</a:t>
            </a:r>
          </a:p>
        </p:txBody>
      </p:sp>
      <p:sp>
        <p:nvSpPr>
          <p:cNvPr id="5" name="Slide Number Placeholder 4"/>
          <p:cNvSpPr>
            <a:spLocks noGrp="1"/>
          </p:cNvSpPr>
          <p:nvPr>
            <p:ph type="sldNum" sz="quarter" idx="33"/>
          </p:nvPr>
        </p:nvSpPr>
        <p:spPr/>
        <p:txBody>
          <a:bodyPr/>
          <a:lstStyle/>
          <a:p>
            <a:fld id="{19B51A1E-902D-48AF-9020-955120F399B6}" type="slidenum">
              <a:rPr lang="en-ZA" smtClean="0">
                <a:uFillTx/>
              </a:rPr>
              <a:pPr/>
              <a:t>‹#›</a:t>
            </a:fld>
            <a:endParaRPr lang="en-ZA" dirty="0">
              <a:uFillTx/>
            </a:endParaRPr>
          </a:p>
        </p:txBody>
      </p:sp>
      <p:sp>
        <p:nvSpPr>
          <p:cNvPr id="8" name="Rectangle 7"/>
          <p:cNvSpPr>
            <a:spLocks/>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Image Layout 2">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uFillTx/>
                <a:latin typeface="Times New Roman" panose="02020603050405020304" pitchFamily="18" charset="0"/>
                <a:cs typeface="Times New Roman" panose="02020603050405020304" pitchFamily="18" charset="0"/>
              </a:defRPr>
            </a:lvl1pPr>
          </a:lstStyle>
          <a:p>
            <a:r>
              <a:rPr lang="en-ZA" dirty="0">
                <a:uFillTx/>
              </a:rPr>
              <a:t>Insert or Drag &amp; Drop your photo</a:t>
            </a:r>
          </a:p>
        </p:txBody>
      </p:sp>
      <p:sp>
        <p:nvSpPr>
          <p:cNvPr id="2" name="Title 1"/>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uFillTx/>
              </a:defRPr>
            </a:lvl1pPr>
          </a:lstStyle>
          <a:p>
            <a:r>
              <a:rPr lang="en-US" dirty="0">
                <a:uFillTx/>
              </a:rPr>
              <a:t>Click to edit page title</a:t>
            </a:r>
            <a:endParaRPr lang="en-ZA" dirty="0">
              <a:uFillTx/>
            </a:endParaRPr>
          </a:p>
        </p:txBody>
      </p:sp>
      <p:sp>
        <p:nvSpPr>
          <p:cNvPr id="10" name="Subtitle 2"/>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Subtitle</a:t>
            </a:r>
            <a:endParaRPr lang="en-ZA" dirty="0">
              <a:uFillTx/>
            </a:endParaRPr>
          </a:p>
        </p:txBody>
      </p:sp>
      <p:sp>
        <p:nvSpPr>
          <p:cNvPr id="3" name="Content Placeholder 2"/>
          <p:cNvSpPr>
            <a:spLocks noGrp="1"/>
          </p:cNvSpPr>
          <p:nvPr>
            <p:ph sz="half" idx="1"/>
          </p:nvPr>
        </p:nvSpPr>
        <p:spPr>
          <a:xfrm>
            <a:off x="6288000" y="3763648"/>
            <a:ext cx="5472000" cy="2428351"/>
          </a:xfrm>
        </p:spPr>
        <p:txBody>
          <a:bodyPr/>
          <a:lstStyle>
            <a:lvl1pPr>
              <a:defRPr>
                <a:solidFill>
                  <a:schemeClr val="tx1">
                    <a:lumMod val="75000"/>
                    <a:lumOff val="25000"/>
                  </a:schemeClr>
                </a:solidFill>
                <a:uFillTx/>
              </a:defRPr>
            </a:lvl1pPr>
            <a:lvl2pPr>
              <a:defRPr>
                <a:solidFill>
                  <a:schemeClr val="tx1">
                    <a:lumMod val="75000"/>
                    <a:lumOff val="25000"/>
                  </a:schemeClr>
                </a:solidFill>
                <a:uFillTx/>
              </a:defRPr>
            </a:lvl2pPr>
            <a:lvl3pPr>
              <a:defRPr>
                <a:solidFill>
                  <a:schemeClr val="tx1">
                    <a:lumMod val="75000"/>
                    <a:lumOff val="25000"/>
                  </a:schemeClr>
                </a:solidFill>
                <a:uFillTx/>
              </a:defRPr>
            </a:lvl3pPr>
            <a:lvl4pPr>
              <a:defRPr>
                <a:solidFill>
                  <a:schemeClr val="tx1">
                    <a:lumMod val="75000"/>
                    <a:lumOff val="25000"/>
                  </a:schemeClr>
                </a:solidFill>
                <a:uFillTx/>
              </a:defRPr>
            </a:lvl4pPr>
            <a:lvl5pPr>
              <a:defRPr>
                <a:solidFill>
                  <a:schemeClr val="tx1">
                    <a:lumMod val="75000"/>
                    <a:lumOff val="25000"/>
                  </a:schemeClr>
                </a:solidFill>
                <a:uFillTx/>
              </a:defRPr>
            </a:lvl5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4" name="Footer Placeholder 3"/>
          <p:cNvSpPr>
            <a:spLocks noGrp="1"/>
          </p:cNvSpPr>
          <p:nvPr>
            <p:ph type="ftr" sz="quarter" idx="13"/>
          </p:nvPr>
        </p:nvSpPr>
        <p:spPr/>
        <p:txBody>
          <a:bodyPr/>
          <a:lstStyle/>
          <a:p>
            <a:r>
              <a:rPr lang="en-ZA" dirty="0">
                <a:uFillTx/>
              </a:rPr>
              <a:t>Add a footer</a:t>
            </a:r>
          </a:p>
        </p:txBody>
      </p:sp>
      <p:sp>
        <p:nvSpPr>
          <p:cNvPr id="5" name="Slide Number Placeholder 4"/>
          <p:cNvSpPr>
            <a:spLocks noGrp="1"/>
          </p:cNvSpPr>
          <p:nvPr>
            <p:ph type="sldNum" sz="quarter" idx="33"/>
          </p:nvPr>
        </p:nvSpPr>
        <p:spPr/>
        <p:txBody>
          <a:bodyPr/>
          <a:lstStyle/>
          <a:p>
            <a:fld id="{19B51A1E-902D-48AF-9020-955120F399B6}" type="slidenum">
              <a:rPr lang="en-ZA" smtClean="0">
                <a:uFillTx/>
              </a:rPr>
              <a:pPr/>
              <a:t>‹#›</a:t>
            </a:fld>
            <a:endParaRPr lang="en-ZA" dirty="0">
              <a:uFillTx/>
            </a:endParaRPr>
          </a:p>
        </p:txBody>
      </p:sp>
      <p:sp>
        <p:nvSpPr>
          <p:cNvPr id="8" name="Rectangle 7"/>
          <p:cNvSpPr>
            <a:spLocks/>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uFillTx/>
              </a:defRPr>
            </a:lvl1pPr>
          </a:lstStyle>
          <a:p>
            <a:r>
              <a:rPr lang="en-ZA" dirty="0">
                <a:uFillTx/>
              </a:rPr>
              <a:t>Click to edit page title</a:t>
            </a:r>
          </a:p>
        </p:txBody>
      </p:sp>
      <p:sp>
        <p:nvSpPr>
          <p:cNvPr id="9" name="Subtitle 2"/>
          <p:cNvSpPr>
            <a:spLocks noGrp="1"/>
          </p:cNvSpPr>
          <p:nvPr>
            <p:ph type="body" sz="quarter" idx="32" hasCustomPrompt="1"/>
          </p:nvPr>
        </p:nvSpPr>
        <p:spPr>
          <a:xfrm>
            <a:off x="431800" y="1008000"/>
            <a:ext cx="11339513" cy="360000"/>
          </a:xfrm>
        </p:spPr>
        <p:txBody>
          <a:bodyPr/>
          <a:lstStyle>
            <a:lvl1pPr marL="0" indent="0">
              <a:buNone/>
              <a:defRPr>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Subtitle</a:t>
            </a:r>
            <a:endParaRPr lang="en-ZA" dirty="0">
              <a:uFillTx/>
            </a:endParaRPr>
          </a:p>
        </p:txBody>
      </p:sp>
      <p:sp>
        <p:nvSpPr>
          <p:cNvPr id="3" name="Comparison Left Placeholder 1"/>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4" name="Content Placeholder 2"/>
          <p:cNvSpPr>
            <a:spLocks noGrp="1"/>
          </p:cNvSpPr>
          <p:nvPr>
            <p:ph sz="half" idx="2"/>
          </p:nvPr>
        </p:nvSpPr>
        <p:spPr>
          <a:xfrm>
            <a:off x="432000" y="2023668"/>
            <a:ext cx="5472000" cy="4168332"/>
          </a:xfrm>
        </p:spPr>
        <p:txBody>
          <a:bodyPr/>
          <a:lstStyle>
            <a:lvl1pPr>
              <a:defRPr>
                <a:solidFill>
                  <a:schemeClr val="tx1">
                    <a:lumMod val="75000"/>
                    <a:lumOff val="25000"/>
                  </a:schemeClr>
                </a:solidFill>
                <a:uFillTx/>
              </a:defRPr>
            </a:lvl1pPr>
            <a:lvl2pPr>
              <a:defRPr>
                <a:solidFill>
                  <a:schemeClr val="tx1">
                    <a:lumMod val="75000"/>
                    <a:lumOff val="25000"/>
                  </a:schemeClr>
                </a:solidFill>
                <a:uFillTx/>
              </a:defRPr>
            </a:lvl2pPr>
            <a:lvl3pPr>
              <a:defRPr>
                <a:solidFill>
                  <a:schemeClr val="tx1">
                    <a:lumMod val="75000"/>
                    <a:lumOff val="25000"/>
                  </a:schemeClr>
                </a:solidFill>
                <a:uFillTx/>
              </a:defRPr>
            </a:lvl3pPr>
            <a:lvl4pPr>
              <a:defRPr>
                <a:solidFill>
                  <a:schemeClr val="tx1">
                    <a:lumMod val="75000"/>
                    <a:lumOff val="25000"/>
                  </a:schemeClr>
                </a:solidFill>
                <a:uFillTx/>
              </a:defRPr>
            </a:lvl4pPr>
            <a:lvl5pPr>
              <a:defRPr>
                <a:solidFill>
                  <a:schemeClr val="tx1">
                    <a:lumMod val="75000"/>
                    <a:lumOff val="25000"/>
                  </a:schemeClr>
                </a:solidFill>
                <a:uFillTx/>
              </a:defRPr>
            </a:lvl5p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endParaRPr lang="en-ZA" dirty="0">
              <a:uFillTx/>
            </a:endParaRPr>
          </a:p>
        </p:txBody>
      </p:sp>
      <p:sp>
        <p:nvSpPr>
          <p:cNvPr id="12" name="Comparison Left Placeholder 2"/>
          <p:cNvSpPr>
            <a:spLocks noGrp="1"/>
          </p:cNvSpPr>
          <p:nvPr>
            <p:ph type="body" sz="quarter" idx="13"/>
          </p:nvPr>
        </p:nvSpPr>
        <p:spPr>
          <a:xfrm>
            <a:off x="6300000" y="1516359"/>
            <a:ext cx="5472000" cy="358775"/>
          </a:xfrm>
        </p:spPr>
        <p:txBody>
          <a:bodyPr/>
          <a:lstStyle>
            <a:lvl1pPr marL="0" indent="0">
              <a:buNone/>
              <a:defRPr sz="2400" b="1">
                <a:uFillTx/>
              </a:defRPr>
            </a:lvl1pPr>
          </a:lstStyle>
          <a:p>
            <a:pPr lvl="0"/>
            <a:r>
              <a:rPr lang="en-US">
                <a:uFillTx/>
              </a:rPr>
              <a:t>Edit Master text styles</a:t>
            </a:r>
          </a:p>
        </p:txBody>
      </p:sp>
      <p:sp>
        <p:nvSpPr>
          <p:cNvPr id="8" name="Text Placeholder 4"/>
          <p:cNvSpPr>
            <a:spLocks noGrp="1"/>
          </p:cNvSpPr>
          <p:nvPr>
            <p:ph type="body" sz="quarter" idx="12"/>
          </p:nvPr>
        </p:nvSpPr>
        <p:spPr>
          <a:xfrm>
            <a:off x="6299887" y="2020359"/>
            <a:ext cx="5472113" cy="4170891"/>
          </a:xfrm>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5" name="Footer Placeholder 4"/>
          <p:cNvSpPr>
            <a:spLocks noGrp="1"/>
          </p:cNvSpPr>
          <p:nvPr>
            <p:ph type="ftr" sz="quarter" idx="14"/>
          </p:nvPr>
        </p:nvSpPr>
        <p:spPr/>
        <p:txBody>
          <a:bodyPr/>
          <a:lstStyle/>
          <a:p>
            <a:r>
              <a:rPr lang="en-ZA" dirty="0">
                <a:uFillTx/>
              </a:rPr>
              <a:t>Add a footer</a:t>
            </a:r>
          </a:p>
        </p:txBody>
      </p:sp>
      <p:sp>
        <p:nvSpPr>
          <p:cNvPr id="6" name="Slide Number Placeholder 5"/>
          <p:cNvSpPr>
            <a:spLocks noGrp="1"/>
          </p:cNvSpPr>
          <p:nvPr>
            <p:ph type="sldNum" sz="quarter" idx="33"/>
          </p:nvPr>
        </p:nvSpPr>
        <p:spPr/>
        <p:txBody>
          <a:bodyPr/>
          <a:lstStyle/>
          <a:p>
            <a:fld id="{19B51A1E-902D-48AF-9020-955120F399B6}" type="slidenum">
              <a:rPr lang="en-ZA" smtClean="0">
                <a:uFillTx/>
              </a:rPr>
              <a:pPr/>
              <a:t>‹#›</a:t>
            </a:fld>
            <a:endParaRPr lang="en-ZA" dirty="0">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uFillTx/>
                <a:latin typeface="Times New Roman" panose="02020603050405020304" pitchFamily="18" charset="0"/>
                <a:cs typeface="Times New Roman" panose="02020603050405020304" pitchFamily="18" charset="0"/>
              </a:defRPr>
            </a:lvl1pPr>
          </a:lstStyle>
          <a:p>
            <a:r>
              <a:rPr lang="en-ZA" dirty="0">
                <a:uFillTx/>
              </a:rPr>
              <a:t>Insert or Drag &amp; Drop your photo</a:t>
            </a:r>
          </a:p>
        </p:txBody>
      </p:sp>
      <p:sp>
        <p:nvSpPr>
          <p:cNvPr id="3" name="Content Placeholder 2"/>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uFillTx/>
              </a:defRPr>
            </a:lvl1pPr>
            <a:lvl2pPr>
              <a:defRPr>
                <a:solidFill>
                  <a:schemeClr val="tx1">
                    <a:lumMod val="75000"/>
                    <a:lumOff val="25000"/>
                  </a:schemeClr>
                </a:solidFill>
                <a:uFillTx/>
              </a:defRPr>
            </a:lvl2pPr>
            <a:lvl3pPr>
              <a:defRPr>
                <a:solidFill>
                  <a:schemeClr val="tx1">
                    <a:lumMod val="75000"/>
                    <a:lumOff val="25000"/>
                  </a:schemeClr>
                </a:solidFill>
                <a:uFillTx/>
              </a:defRPr>
            </a:lvl3pPr>
            <a:lvl4pPr>
              <a:defRPr>
                <a:solidFill>
                  <a:schemeClr val="tx1">
                    <a:lumMod val="75000"/>
                    <a:lumOff val="25000"/>
                  </a:schemeClr>
                </a:solidFill>
                <a:uFillTx/>
              </a:defRPr>
            </a:lvl4pPr>
            <a:lvl5pPr>
              <a:defRPr>
                <a:solidFill>
                  <a:schemeClr val="tx1">
                    <a:lumMod val="75000"/>
                    <a:lumOff val="25000"/>
                  </a:schemeClr>
                </a:solidFill>
                <a:uFillTx/>
              </a:defRPr>
            </a:lvl5pPr>
          </a:lstStyle>
          <a:p>
            <a:pPr lvl="0"/>
            <a:r>
              <a:rPr lang="en-US" dirty="0">
                <a:uFillTx/>
              </a:rPr>
              <a:t>Enter your caption</a:t>
            </a:r>
            <a:endParaRPr lang="en-ZA" dirty="0">
              <a:uFillTx/>
            </a:endParaRPr>
          </a:p>
        </p:txBody>
      </p:sp>
      <p:sp>
        <p:nvSpPr>
          <p:cNvPr id="4" name="Footer Placeholder 3"/>
          <p:cNvSpPr>
            <a:spLocks noGrp="1"/>
          </p:cNvSpPr>
          <p:nvPr>
            <p:ph type="ftr" sz="quarter" idx="13"/>
          </p:nvPr>
        </p:nvSpPr>
        <p:spPr/>
        <p:txBody>
          <a:bodyPr/>
          <a:lstStyle/>
          <a:p>
            <a:r>
              <a:rPr lang="en-ZA" dirty="0">
                <a:uFillTx/>
              </a:rPr>
              <a:t>Add a footer</a:t>
            </a:r>
          </a:p>
        </p:txBody>
      </p:sp>
      <p:sp>
        <p:nvSpPr>
          <p:cNvPr id="2" name="Slide Number Placeholder 1"/>
          <p:cNvSpPr>
            <a:spLocks noGrp="1"/>
          </p:cNvSpPr>
          <p:nvPr>
            <p:ph type="sldNum" sz="quarter" idx="15"/>
          </p:nvPr>
        </p:nvSpPr>
        <p:spPr/>
        <p:txBody>
          <a:bodyPr/>
          <a:lstStyle/>
          <a:p>
            <a:fld id="{19B51A1E-902D-48AF-9020-955120F399B6}" type="slidenum">
              <a:rPr lang="en-ZA" smtClean="0">
                <a:uFillTx/>
              </a:rPr>
              <a:pPr/>
              <a:t>‹#›</a:t>
            </a:fld>
            <a:endParaRPr lang="en-ZA" dirty="0">
              <a:uFillTx/>
            </a:endParaRPr>
          </a:p>
        </p:txBody>
      </p:sp>
      <p:sp>
        <p:nvSpPr>
          <p:cNvPr id="5" name="Title 4"/>
          <p:cNvSpPr>
            <a:spLocks noGrp="1"/>
          </p:cNvSpPr>
          <p:nvPr>
            <p:ph type="title"/>
          </p:nvPr>
        </p:nvSpPr>
        <p:spPr/>
        <p:txBody>
          <a:bodyPr/>
          <a:lstStyle/>
          <a:p>
            <a:r>
              <a:rPr lang="en-US">
                <a:uFillTx/>
              </a:rPr>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uFillTx/>
                <a:latin typeface="Times New Roman" panose="02020603050405020304" pitchFamily="18" charset="0"/>
                <a:cs typeface="Times New Roman" panose="02020603050405020304" pitchFamily="18" charset="0"/>
              </a:defRPr>
            </a:lvl1pPr>
          </a:lstStyle>
          <a:p>
            <a:r>
              <a:rPr lang="en-ZA" dirty="0">
                <a:uFillTx/>
              </a:rPr>
              <a:t>Insert or Drag and Drop your Photo Here</a:t>
            </a:r>
          </a:p>
        </p:txBody>
      </p:sp>
      <p:sp>
        <p:nvSpPr>
          <p:cNvPr id="2" name="Title 1"/>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uFillTx/>
              </a:defRPr>
            </a:lvl1pPr>
          </a:lstStyle>
          <a:p>
            <a:pPr lvl="0" algn="r"/>
            <a:r>
              <a:rPr lang="en-US" dirty="0">
                <a:uFillTx/>
              </a:rPr>
              <a:t>Thank You</a:t>
            </a:r>
            <a:endParaRPr lang="en-ZA" dirty="0">
              <a:uFillTx/>
            </a:endParaRPr>
          </a:p>
        </p:txBody>
      </p:sp>
      <p:sp>
        <p:nvSpPr>
          <p:cNvPr id="9" name="Text Placeholder 5"/>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Full Name</a:t>
            </a:r>
            <a:endParaRPr lang="en-ZA" dirty="0">
              <a:uFillTx/>
            </a:endParaRPr>
          </a:p>
        </p:txBody>
      </p:sp>
      <p:sp>
        <p:nvSpPr>
          <p:cNvPr id="10" name="Text Placeholder 6"/>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Phone Number</a:t>
            </a:r>
            <a:endParaRPr lang="en-ZA" dirty="0">
              <a:uFillTx/>
            </a:endParaRPr>
          </a:p>
        </p:txBody>
      </p:sp>
      <p:sp>
        <p:nvSpPr>
          <p:cNvPr id="11" name="Text Placeholder 7"/>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Email or Social Media Handle</a:t>
            </a:r>
            <a:endParaRPr lang="en-ZA" dirty="0">
              <a:uFillTx/>
            </a:endParaRPr>
          </a:p>
        </p:txBody>
      </p:sp>
      <p:sp>
        <p:nvSpPr>
          <p:cNvPr id="12" name="Text Placeholder 8"/>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Company Website</a:t>
            </a:r>
            <a:endParaRPr lang="en-ZA" dirty="0">
              <a:uFillTx/>
            </a:endParaRPr>
          </a:p>
        </p:txBody>
      </p:sp>
      <p:sp>
        <p:nvSpPr>
          <p:cNvPr id="15" name="Rectangle 14"/>
          <p:cNvSpPr>
            <a:spLocks/>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14" name="Rectangle 13"/>
          <p:cNvSpPr>
            <a:spLocks/>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13" name="Rectangle 12"/>
          <p:cNvSpPr>
            <a:spLocks/>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8" name="Rectangle 7"/>
          <p:cNvSpPr>
            <a:spLocks/>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uFillTx/>
            </a:endParaRPr>
          </a:p>
        </p:txBody>
      </p:sp>
      <p:sp>
        <p:nvSpPr>
          <p:cNvPr id="5" name="Slide Number Placeholder 4"/>
          <p:cNvSpPr>
            <a:spLocks noGrp="1"/>
          </p:cNvSpPr>
          <p:nvPr>
            <p:ph type="sldNum" sz="quarter" idx="20"/>
          </p:nvPr>
        </p:nvSpPr>
        <p:spPr/>
        <p:txBody>
          <a:bodyPr/>
          <a:lstStyle/>
          <a:p>
            <a:fld id="{19B51A1E-902D-48AF-9020-955120F399B6}" type="slidenum">
              <a:rPr lang="en-ZA" smtClean="0">
                <a:uFillTx/>
              </a:rPr>
              <a:pPr/>
              <a:t>‹#›</a:t>
            </a:fld>
            <a:endParaRPr lang="en-ZA" dirty="0">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lumMod val="75000"/>
                    <a:lumOff val="25000"/>
                  </a:schemeClr>
                </a:solidFill>
                <a:uFillTx/>
              </a:defRPr>
            </a:lvl1pPr>
          </a:lstStyle>
          <a:p>
            <a:r>
              <a:rPr lang="en-ZA" dirty="0">
                <a:uFillTx/>
              </a:rPr>
              <a:t>Click to edit page title</a:t>
            </a:r>
          </a:p>
        </p:txBody>
      </p:sp>
      <p:sp>
        <p:nvSpPr>
          <p:cNvPr id="7" name="Subtitle 2"/>
          <p:cNvSpPr>
            <a:spLocks noGrp="1"/>
          </p:cNvSpPr>
          <p:nvPr>
            <p:ph type="body" sz="quarter" idx="32" hasCustomPrompt="1"/>
          </p:nvPr>
        </p:nvSpPr>
        <p:spPr>
          <a:xfrm>
            <a:off x="431800" y="1008000"/>
            <a:ext cx="11339513" cy="360000"/>
          </a:xfrm>
        </p:spPr>
        <p:txBody>
          <a:bodyPr/>
          <a:lstStyle>
            <a:lvl1pPr marL="0" indent="0">
              <a:buNone/>
              <a:defRPr>
                <a:uFillTx/>
              </a:defRPr>
            </a:lvl1pPr>
            <a:lvl2pPr marL="266700" indent="0">
              <a:buNone/>
              <a:defRPr>
                <a:uFillTx/>
              </a:defRPr>
            </a:lvl2pPr>
            <a:lvl3pPr marL="542925" indent="0">
              <a:buNone/>
              <a:defRPr>
                <a:uFillTx/>
              </a:defRPr>
            </a:lvl3pPr>
            <a:lvl4pPr marL="809625" indent="0">
              <a:buNone/>
              <a:defRPr>
                <a:uFillTx/>
              </a:defRPr>
            </a:lvl4pPr>
            <a:lvl5pPr marL="1076325" indent="0">
              <a:buNone/>
              <a:defRPr>
                <a:uFillTx/>
              </a:defRPr>
            </a:lvl5pPr>
          </a:lstStyle>
          <a:p>
            <a:pPr lvl="0"/>
            <a:r>
              <a:rPr lang="en-US" dirty="0">
                <a:uFillTx/>
              </a:rPr>
              <a:t>Subtitle</a:t>
            </a:r>
            <a:endParaRPr lang="en-ZA" dirty="0">
              <a:uFillTx/>
            </a:endParaRPr>
          </a:p>
        </p:txBody>
      </p:sp>
      <p:sp>
        <p:nvSpPr>
          <p:cNvPr id="3" name="Content Placeholder 2"/>
          <p:cNvSpPr>
            <a:spLocks noGrp="1"/>
          </p:cNvSpPr>
          <p:nvPr>
            <p:ph idx="1"/>
          </p:nvPr>
        </p:nvSpPr>
        <p:spPr/>
        <p:txBody>
          <a:bodyPr/>
          <a:lstStyle>
            <a:lvl1pPr>
              <a:defRPr>
                <a:solidFill>
                  <a:schemeClr val="tx1">
                    <a:lumMod val="75000"/>
                    <a:lumOff val="25000"/>
                  </a:schemeClr>
                </a:solidFill>
                <a:uFillTx/>
              </a:defRPr>
            </a:lvl1pPr>
            <a:lvl2pPr>
              <a:defRPr>
                <a:solidFill>
                  <a:schemeClr val="tx1">
                    <a:lumMod val="75000"/>
                    <a:lumOff val="25000"/>
                  </a:schemeClr>
                </a:solidFill>
                <a:uFillTx/>
              </a:defRPr>
            </a:lvl2pPr>
            <a:lvl3pPr>
              <a:defRPr>
                <a:solidFill>
                  <a:schemeClr val="tx1">
                    <a:lumMod val="75000"/>
                    <a:lumOff val="25000"/>
                  </a:schemeClr>
                </a:solidFill>
                <a:uFillTx/>
              </a:defRPr>
            </a:lvl3pPr>
            <a:lvl4pPr>
              <a:defRPr>
                <a:solidFill>
                  <a:schemeClr val="tx1">
                    <a:lumMod val="75000"/>
                    <a:lumOff val="25000"/>
                  </a:schemeClr>
                </a:solidFill>
                <a:uFillTx/>
              </a:defRPr>
            </a:lvl4pPr>
            <a:lvl5pPr>
              <a:defRPr>
                <a:solidFill>
                  <a:schemeClr val="tx1">
                    <a:lumMod val="75000"/>
                    <a:lumOff val="25000"/>
                  </a:schemeClr>
                </a:solidFill>
                <a:uFillTx/>
              </a:defRPr>
            </a:lvl5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ZA" dirty="0">
              <a:uFillTx/>
            </a:endParaRPr>
          </a:p>
        </p:txBody>
      </p:sp>
      <p:sp>
        <p:nvSpPr>
          <p:cNvPr id="4" name="Footer Placeholder 3"/>
          <p:cNvSpPr>
            <a:spLocks noGrp="1"/>
          </p:cNvSpPr>
          <p:nvPr>
            <p:ph type="ftr" sz="quarter" idx="12"/>
          </p:nvPr>
        </p:nvSpPr>
        <p:spPr/>
        <p:txBody>
          <a:bodyPr/>
          <a:lstStyle/>
          <a:p>
            <a:r>
              <a:rPr lang="en-ZA" dirty="0">
                <a:uFillTx/>
              </a:rPr>
              <a:t>Add a footer</a:t>
            </a:r>
          </a:p>
        </p:txBody>
      </p:sp>
      <p:sp>
        <p:nvSpPr>
          <p:cNvPr id="5" name="Slide Number Placeholder 4"/>
          <p:cNvSpPr>
            <a:spLocks noGrp="1"/>
          </p:cNvSpPr>
          <p:nvPr>
            <p:ph type="sldNum" sz="quarter" idx="33"/>
          </p:nvPr>
        </p:nvSpPr>
        <p:spPr/>
        <p:txBody>
          <a:bodyPr/>
          <a:lstStyle/>
          <a:p>
            <a:fld id="{19B51A1E-902D-48AF-9020-955120F399B6}" type="slidenum">
              <a:rPr lang="en-ZA" smtClean="0">
                <a:uFillTx/>
              </a:rPr>
              <a:pPr/>
              <a:t>‹#›</a:t>
            </a:fld>
            <a:endParaRPr lang="en-ZA" dirty="0">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solidFill>
                  <a:schemeClr val="tx1"/>
                </a:solidFill>
                <a:uFillTx/>
              </a:rPr>
              <a:t>Team 1</a:t>
            </a:r>
          </a:p>
        </p:txBody>
      </p:sp>
      <p:sp>
        <p:nvSpPr>
          <p:cNvPr id="28" name="Rectangle 27"/>
          <p:cNvSpPr>
            <a:spLocks/>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31" name="Freeform: Shape 30"/>
          <p:cNvSpPr>
            <a:spLocks/>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2" name="Title Placeholder 1"/>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uFillTx/>
              </a:rPr>
              <a:t>Click to edit page title</a:t>
            </a:r>
            <a:endParaRPr lang="en-ZA" dirty="0">
              <a:uFillTx/>
            </a:endParaRPr>
          </a:p>
        </p:txBody>
      </p:sp>
      <p:sp>
        <p:nvSpPr>
          <p:cNvPr id="3" name="Text Placeholder 2"/>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uFillTx/>
              </a:rPr>
              <a:t>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endParaRPr lang="en-ZA" dirty="0">
              <a:uFillTx/>
            </a:endParaRPr>
          </a:p>
        </p:txBody>
      </p:sp>
      <p:sp>
        <p:nvSpPr>
          <p:cNvPr id="5" name="Footer Placeholder 4"/>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uFillTx/>
              </a:defRPr>
            </a:lvl1pPr>
          </a:lstStyle>
          <a:p>
            <a:r>
              <a:rPr lang="en-ZA" dirty="0">
                <a:uFillTx/>
              </a:rPr>
              <a:t>Add a footer</a:t>
            </a:r>
          </a:p>
        </p:txBody>
      </p:sp>
      <p:sp>
        <p:nvSpPr>
          <p:cNvPr id="6" name="Slide Number Placeholder 5"/>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uFillTx/>
                <a:latin typeface="+mj-lt"/>
              </a:defRPr>
            </a:lvl1pPr>
          </a:lstStyle>
          <a:p>
            <a:fld id="{19B51A1E-902D-48AF-9020-955120F399B6}" type="slidenum">
              <a:rPr lang="en-ZA" smtClean="0">
                <a:uFillTx/>
              </a:rPr>
              <a:pPr/>
              <a:t>‹#›</a:t>
            </a:fld>
            <a:endParaRPr lang="en-ZA" dirty="0">
              <a:uFillTx/>
            </a:endParaRPr>
          </a:p>
        </p:txBody>
      </p:sp>
      <p:sp>
        <p:nvSpPr>
          <p:cNvPr id="9" name="Rectangle 8"/>
          <p:cNvSpPr>
            <a:spLocks/>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sp>
        <p:nvSpPr>
          <p:cNvPr id="29" name="Rectangle 28"/>
          <p:cNvSpPr>
            <a:spLocks/>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uFillTx/>
            </a:endParaRPr>
          </a:p>
        </p:txBody>
      </p:sp>
      <p:cxnSp>
        <p:nvCxnSpPr>
          <p:cNvPr id="18" name="Straight Connector 17"/>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uFillTx/>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uFillTx/>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uFillTx/>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uFillTx/>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uFillTx/>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pxhere.com/en/photo/780295" TargetMode="External"/><Relationship Id="rId3" Type="http://schemas.openxmlformats.org/officeDocument/2006/relationships/hyperlink" Target="https://www.remix3d.com/details/G009SVG96ZXC" TargetMode="External"/><Relationship Id="rId7" Type="http://schemas.openxmlformats.org/officeDocument/2006/relationships/hyperlink" Target="https://www.remix3d.com/details/G009SV451WLR" TargetMode="External"/><Relationship Id="rId12" Type="http://schemas.openxmlformats.org/officeDocument/2006/relationships/image" Target="../media/image24.jpg"/><Relationship Id="rId2" Type="http://schemas.microsoft.com/office/2017/06/relationships/model3d" Target="../media/model3d1.glb"/><Relationship Id="rId1" Type="http://schemas.openxmlformats.org/officeDocument/2006/relationships/slideLayout" Target="../slideLayouts/slideLayout13.xml"/><Relationship Id="rId6" Type="http://schemas.microsoft.com/office/2017/06/relationships/model3d" Target="../media/model3d2.glb"/><Relationship Id="rId11" Type="http://schemas.openxmlformats.org/officeDocument/2006/relationships/hyperlink" Target="https://pixabay.com/en/cosmetic-beauty-lipstick-hd-727635/" TargetMode="External"/><Relationship Id="rId5" Type="http://schemas.openxmlformats.org/officeDocument/2006/relationships/image" Target="../media/image21.png"/><Relationship Id="rId10" Type="http://schemas.openxmlformats.org/officeDocument/2006/relationships/image" Target="../media/image23.jpg"/><Relationship Id="rId4" Type="http://schemas.openxmlformats.org/officeDocument/2006/relationships/image" Target="../media/image21.png"/><Relationship Id="rId9" Type="http://schemas.openxmlformats.org/officeDocument/2006/relationships/image" Target="../media/image22.png"/><Relationship Id="rId1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hyperlink" Target="http://waqasmoosa.deviantart.com/art/urban-music-art-193817862" TargetMode="External"/><Relationship Id="rId5" Type="http://schemas.openxmlformats.org/officeDocument/2006/relationships/image" Target="../media/image32.jpeg"/><Relationship Id="rId4" Type="http://schemas.openxmlformats.org/officeDocument/2006/relationships/hyperlink" Target="http://www.thechildrensbookreview.com/weblog/2012/03/giveaway-mirror-mirror.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www.publicdomainpictures.net/view-image.php?image=34597&amp;picture=girl-clip-art" TargetMode="External"/><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hyperlink" Target="https://jobs.sephora.com/content/our-story/"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C9226DB-EC09-4E09-B574-B19425159DDD}"/>
              </a:ext>
            </a:extLst>
          </p:cNvPr>
          <p:cNvPicPr>
            <a:picLocks noGrp="1" noChangeAspect="1"/>
          </p:cNvPicPr>
          <p:nvPr>
            <p:ph type="pic" sz="quarter" idx="10"/>
          </p:nvPr>
        </p:nvPicPr>
        <p:blipFill>
          <a:blip r:embed="rId2"/>
          <a:srcRect t="13070" b="13070"/>
          <a:stretch>
            <a:fillRect/>
          </a:stretch>
        </p:blipFill>
        <p:spPr>
          <a:xfrm>
            <a:off x="0" y="8792"/>
            <a:ext cx="12192000" cy="6804025"/>
          </a:xfrm>
          <a:prstGeom prst="rect">
            <a:avLst/>
          </a:prstGeom>
        </p:spPr>
      </p:pic>
      <p:sp>
        <p:nvSpPr>
          <p:cNvPr id="2" name="TextBox 1">
            <a:extLst>
              <a:ext uri="{FF2B5EF4-FFF2-40B4-BE49-F238E27FC236}">
                <a16:creationId xmlns:a16="http://schemas.microsoft.com/office/drawing/2014/main" id="{E047E1EE-B800-498D-ABAE-575A0335DCBB}"/>
              </a:ext>
            </a:extLst>
          </p:cNvPr>
          <p:cNvSpPr txBox="1"/>
          <p:nvPr/>
        </p:nvSpPr>
        <p:spPr>
          <a:xfrm>
            <a:off x="1839310" y="4372303"/>
            <a:ext cx="4256690" cy="1754326"/>
          </a:xfrm>
          <a:prstGeom prst="rect">
            <a:avLst/>
          </a:prstGeom>
        </p:spPr>
        <p:txBody>
          <a:bodyPr wrap="square" rtlCol="0">
            <a:spAutoFit/>
          </a:bodyPr>
          <a:lstStyle/>
          <a:p>
            <a:r>
              <a:rPr lang="en-US" b="1" u="sng" dirty="0"/>
              <a:t>Team 1</a:t>
            </a:r>
          </a:p>
          <a:p>
            <a:r>
              <a:rPr lang="en-US" dirty="0"/>
              <a:t>Aastha Arora	      A0178188l</a:t>
            </a:r>
          </a:p>
          <a:p>
            <a:r>
              <a:rPr lang="en-US" dirty="0"/>
              <a:t>Pradeep Kumar 	      A0163453H</a:t>
            </a:r>
          </a:p>
          <a:p>
            <a:r>
              <a:rPr lang="en-US" dirty="0"/>
              <a:t>Rubi Saini	      A0178255W</a:t>
            </a:r>
          </a:p>
          <a:p>
            <a:r>
              <a:rPr lang="en-US" dirty="0"/>
              <a:t>Boo Kia Twuan Kevin  A0122213A</a:t>
            </a:r>
          </a:p>
          <a:p>
            <a:r>
              <a:rPr lang="en-US" dirty="0"/>
              <a:t>Peeravich Jirathiyut    A0178491R</a:t>
            </a:r>
          </a:p>
        </p:txBody>
      </p:sp>
    </p:spTree>
    <p:extLst>
      <p:ext uri="{BB962C8B-B14F-4D97-AF65-F5344CB8AC3E}">
        <p14:creationId xmlns:p14="http://schemas.microsoft.com/office/powerpoint/2010/main" val="2001283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415600" y="270638"/>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3F3F3F"/>
              </a:buClr>
              <a:buSzPts val="2800"/>
              <a:buFont typeface="Corbel"/>
              <a:buNone/>
            </a:pPr>
            <a:r>
              <a:rPr lang="en-US" dirty="0"/>
              <a:t>Scope &amp; Problems</a:t>
            </a:r>
            <a:endParaRPr dirty="0"/>
          </a:p>
        </p:txBody>
      </p:sp>
      <p:grpSp>
        <p:nvGrpSpPr>
          <p:cNvPr id="227" name="Google Shape;227;p29"/>
          <p:cNvGrpSpPr/>
          <p:nvPr/>
        </p:nvGrpSpPr>
        <p:grpSpPr>
          <a:xfrm>
            <a:off x="970378" y="1772824"/>
            <a:ext cx="9823449" cy="2909534"/>
            <a:chOff x="3535" y="12570"/>
            <a:chExt cx="11307908" cy="4092533"/>
          </a:xfrm>
        </p:grpSpPr>
        <p:sp>
          <p:nvSpPr>
            <p:cNvPr id="228" name="Google Shape;228;p29"/>
            <p:cNvSpPr/>
            <p:nvPr/>
          </p:nvSpPr>
          <p:spPr>
            <a:xfrm>
              <a:off x="3535" y="12570"/>
              <a:ext cx="3447532" cy="984335"/>
            </a:xfrm>
            <a:prstGeom prst="rect">
              <a:avLst/>
            </a:prstGeom>
            <a:solidFill>
              <a:srgbClr val="E80253"/>
            </a:solidFill>
            <a:ln w="12700" cap="flat" cmpd="sng">
              <a:solidFill>
                <a:srgbClr val="E8025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txBox="1"/>
            <p:nvPr/>
          </p:nvSpPr>
          <p:spPr>
            <a:xfrm>
              <a:off x="3535" y="12570"/>
              <a:ext cx="3447532" cy="984335"/>
            </a:xfrm>
            <a:prstGeom prst="rect">
              <a:avLst/>
            </a:prstGeom>
            <a:solidFill>
              <a:schemeClr val="accent2"/>
            </a:solidFill>
            <a:ln>
              <a:solidFill>
                <a:srgbClr val="00B0F0"/>
              </a:solidFill>
            </a:ln>
          </p:spPr>
          <p:txBody>
            <a:bodyPr spcFirstLastPara="1" wrap="square" lIns="192000" tIns="109725" rIns="192000" bIns="109725" anchor="ctr" anchorCtr="0">
              <a:noAutofit/>
            </a:bodyPr>
            <a:lstStyle/>
            <a:p>
              <a:pPr marL="0" marR="0" lvl="0" indent="0" algn="ctr" rtl="0">
                <a:lnSpc>
                  <a:spcPct val="90000"/>
                </a:lnSpc>
                <a:spcBef>
                  <a:spcPts val="0"/>
                </a:spcBef>
                <a:spcAft>
                  <a:spcPts val="0"/>
                </a:spcAft>
                <a:buClr>
                  <a:schemeClr val="lt1"/>
                </a:buClr>
                <a:buSzPts val="2700"/>
                <a:buFont typeface="Corbel"/>
                <a:buNone/>
              </a:pPr>
              <a:r>
                <a:rPr lang="en-US" sz="2400" dirty="0">
                  <a:solidFill>
                    <a:schemeClr val="bg1"/>
                  </a:solidFill>
                  <a:sym typeface="Corbel"/>
                </a:rPr>
                <a:t>In-store customer experience</a:t>
              </a:r>
              <a:endParaRPr sz="2400" dirty="0">
                <a:solidFill>
                  <a:schemeClr val="bg1"/>
                </a:solidFill>
                <a:sym typeface="Corbel"/>
              </a:endParaRPr>
            </a:p>
          </p:txBody>
        </p:sp>
        <p:sp>
          <p:nvSpPr>
            <p:cNvPr id="230" name="Google Shape;230;p29"/>
            <p:cNvSpPr/>
            <p:nvPr/>
          </p:nvSpPr>
          <p:spPr>
            <a:xfrm>
              <a:off x="3535" y="996906"/>
              <a:ext cx="3447532" cy="3108197"/>
            </a:xfrm>
            <a:prstGeom prst="rect">
              <a:avLst/>
            </a:prstGeom>
            <a:solidFill>
              <a:srgbClr val="F5C9CF">
                <a:alpha val="89803"/>
              </a:srgbClr>
            </a:solidFill>
            <a:ln w="12700" cap="flat" cmpd="sng">
              <a:solidFill>
                <a:srgbClr val="F5C9C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txBox="1"/>
            <p:nvPr/>
          </p:nvSpPr>
          <p:spPr>
            <a:xfrm>
              <a:off x="3535" y="996906"/>
              <a:ext cx="3447532" cy="3108197"/>
            </a:xfrm>
            <a:prstGeom prst="rect">
              <a:avLst/>
            </a:prstGeom>
            <a:noFill/>
            <a:ln>
              <a:noFill/>
            </a:ln>
          </p:spPr>
          <p:txBody>
            <a:bodyPr spcFirstLastPara="1" wrap="square" lIns="144000" tIns="144000" rIns="192000" bIns="216025" anchor="t" anchorCtr="0">
              <a:noAutofit/>
            </a:bodyPr>
            <a:lstStyle/>
            <a:p>
              <a:pPr marL="285750" marR="0" lvl="1" indent="-285750" algn="l" rtl="0">
                <a:lnSpc>
                  <a:spcPct val="90000"/>
                </a:lnSpc>
                <a:spcBef>
                  <a:spcPts val="0"/>
                </a:spcBef>
                <a:spcAft>
                  <a:spcPts val="0"/>
                </a:spcAft>
                <a:buClr>
                  <a:srgbClr val="000000"/>
                </a:buClr>
                <a:buSzPts val="2700"/>
                <a:buFont typeface="Arial" panose="020B0604020202020204" pitchFamily="34" charset="0"/>
                <a:buChar char="•"/>
              </a:pPr>
              <a:r>
                <a:rPr lang="en-US" sz="2000" i="0" u="none" strike="noStrike" cap="none" dirty="0">
                  <a:solidFill>
                    <a:srgbClr val="000000"/>
                  </a:solidFill>
                  <a:ea typeface="Corbel"/>
                  <a:cs typeface="Corbel"/>
                  <a:sym typeface="Corbel"/>
                </a:rPr>
                <a:t>Many Potential trending technologies to further enhance in-store experiences</a:t>
              </a:r>
              <a:endParaRPr sz="2000" dirty="0"/>
            </a:p>
          </p:txBody>
        </p:sp>
        <p:sp>
          <p:nvSpPr>
            <p:cNvPr id="232" name="Google Shape;232;p29"/>
            <p:cNvSpPr/>
            <p:nvPr/>
          </p:nvSpPr>
          <p:spPr>
            <a:xfrm>
              <a:off x="3933723" y="12570"/>
              <a:ext cx="3447532" cy="984335"/>
            </a:xfrm>
            <a:prstGeom prst="rect">
              <a:avLst/>
            </a:prstGeom>
            <a:solidFill>
              <a:srgbClr val="E80253"/>
            </a:solidFill>
            <a:ln w="12700" cap="flat" cmpd="sng">
              <a:solidFill>
                <a:srgbClr val="E8025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txBox="1"/>
            <p:nvPr/>
          </p:nvSpPr>
          <p:spPr>
            <a:xfrm>
              <a:off x="3933722" y="12570"/>
              <a:ext cx="3447532" cy="984334"/>
            </a:xfrm>
            <a:prstGeom prst="rect">
              <a:avLst/>
            </a:prstGeom>
            <a:noFill/>
            <a:ln>
              <a:noFill/>
            </a:ln>
          </p:spPr>
          <p:txBody>
            <a:bodyPr spcFirstLastPara="1" wrap="square" lIns="192000" tIns="109725" rIns="192000" bIns="109725" anchor="ctr" anchorCtr="0">
              <a:noAutofit/>
            </a:bodyPr>
            <a:lstStyle/>
            <a:p>
              <a:pPr marL="0" marR="0" lvl="0" indent="0" algn="ctr" rtl="0">
                <a:lnSpc>
                  <a:spcPct val="90000"/>
                </a:lnSpc>
                <a:spcBef>
                  <a:spcPts val="0"/>
                </a:spcBef>
                <a:spcAft>
                  <a:spcPts val="0"/>
                </a:spcAft>
                <a:buClr>
                  <a:schemeClr val="lt1"/>
                </a:buClr>
                <a:buSzPts val="2700"/>
                <a:buFont typeface="Candara"/>
                <a:buNone/>
              </a:pPr>
              <a:r>
                <a:rPr lang="en-US" sz="2400" dirty="0">
                  <a:solidFill>
                    <a:schemeClr val="bg1"/>
                  </a:solidFill>
                  <a:sym typeface="Candara"/>
                </a:rPr>
                <a:t>Digital</a:t>
              </a:r>
              <a:r>
                <a:rPr lang="en-US" sz="2700" b="0" i="0" u="none" strike="noStrike" cap="none" dirty="0">
                  <a:solidFill>
                    <a:schemeClr val="lt1"/>
                  </a:solidFill>
                  <a:ea typeface="Candara"/>
                  <a:cs typeface="Candara"/>
                  <a:sym typeface="Candara"/>
                </a:rPr>
                <a:t> </a:t>
              </a:r>
              <a:r>
                <a:rPr lang="en-US" sz="2400" dirty="0">
                  <a:solidFill>
                    <a:schemeClr val="bg1"/>
                  </a:solidFill>
                  <a:sym typeface="Candara"/>
                </a:rPr>
                <a:t>Experience</a:t>
              </a:r>
              <a:endParaRPr sz="2400" dirty="0">
                <a:solidFill>
                  <a:schemeClr val="bg1"/>
                </a:solidFill>
              </a:endParaRPr>
            </a:p>
          </p:txBody>
        </p:sp>
        <p:sp>
          <p:nvSpPr>
            <p:cNvPr id="234" name="Google Shape;234;p29"/>
            <p:cNvSpPr/>
            <p:nvPr/>
          </p:nvSpPr>
          <p:spPr>
            <a:xfrm>
              <a:off x="3933723" y="996906"/>
              <a:ext cx="3447532" cy="3108197"/>
            </a:xfrm>
            <a:prstGeom prst="rect">
              <a:avLst/>
            </a:prstGeom>
            <a:solidFill>
              <a:srgbClr val="F5C9CF">
                <a:alpha val="89803"/>
              </a:srgbClr>
            </a:solidFill>
            <a:ln w="12700" cap="flat" cmpd="sng">
              <a:solidFill>
                <a:srgbClr val="F5C9C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txBox="1"/>
            <p:nvPr/>
          </p:nvSpPr>
          <p:spPr>
            <a:xfrm>
              <a:off x="3933723" y="996906"/>
              <a:ext cx="3447532" cy="3108197"/>
            </a:xfrm>
            <a:prstGeom prst="rect">
              <a:avLst/>
            </a:prstGeom>
            <a:noFill/>
            <a:ln>
              <a:noFill/>
            </a:ln>
          </p:spPr>
          <p:txBody>
            <a:bodyPr spcFirstLastPara="1" wrap="square" lIns="144000" tIns="144000" rIns="192000" bIns="216025" anchor="t" anchorCtr="0">
              <a:noAutofit/>
            </a:bodyPr>
            <a:lstStyle/>
            <a:p>
              <a:pPr marL="285750" marR="0" lvl="1" indent="-285750" algn="l" rtl="0">
                <a:lnSpc>
                  <a:spcPct val="90000"/>
                </a:lnSpc>
                <a:spcBef>
                  <a:spcPts val="0"/>
                </a:spcBef>
                <a:spcAft>
                  <a:spcPts val="0"/>
                </a:spcAft>
                <a:buClr>
                  <a:schemeClr val="dk1"/>
                </a:buClr>
                <a:buSzPts val="2700"/>
                <a:buFont typeface="Arial" panose="020B0604020202020204" pitchFamily="34" charset="0"/>
                <a:buChar char="•"/>
              </a:pPr>
              <a:r>
                <a:rPr lang="en-US" sz="2000" dirty="0">
                  <a:solidFill>
                    <a:srgbClr val="000000"/>
                  </a:solidFill>
                  <a:sym typeface="Candara"/>
                </a:rPr>
                <a:t>Many Potential trending technologies to further enhance digital experiences</a:t>
              </a:r>
              <a:endParaRPr sz="2000" dirty="0">
                <a:solidFill>
                  <a:srgbClr val="000000"/>
                </a:solidFill>
              </a:endParaRPr>
            </a:p>
          </p:txBody>
        </p:sp>
        <p:sp>
          <p:nvSpPr>
            <p:cNvPr id="236" name="Google Shape;236;p29"/>
            <p:cNvSpPr/>
            <p:nvPr/>
          </p:nvSpPr>
          <p:spPr>
            <a:xfrm>
              <a:off x="7863911" y="12570"/>
              <a:ext cx="3447532" cy="984335"/>
            </a:xfrm>
            <a:prstGeom prst="rect">
              <a:avLst/>
            </a:prstGeom>
            <a:solidFill>
              <a:srgbClr val="E80253"/>
            </a:solidFill>
            <a:ln w="12700" cap="flat" cmpd="sng">
              <a:solidFill>
                <a:srgbClr val="E8025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txBox="1"/>
            <p:nvPr/>
          </p:nvSpPr>
          <p:spPr>
            <a:xfrm>
              <a:off x="7863911" y="12570"/>
              <a:ext cx="3447532" cy="984335"/>
            </a:xfrm>
            <a:prstGeom prst="rect">
              <a:avLst/>
            </a:prstGeom>
            <a:noFill/>
            <a:ln>
              <a:noFill/>
            </a:ln>
          </p:spPr>
          <p:txBody>
            <a:bodyPr spcFirstLastPara="1" wrap="square" lIns="192000" tIns="109725" rIns="192000" bIns="109725" anchor="ctr" anchorCtr="0">
              <a:noAutofit/>
            </a:bodyPr>
            <a:lstStyle/>
            <a:p>
              <a:pPr marL="0" marR="0" lvl="0" indent="0" algn="ctr" rtl="0">
                <a:lnSpc>
                  <a:spcPct val="90000"/>
                </a:lnSpc>
                <a:spcBef>
                  <a:spcPts val="0"/>
                </a:spcBef>
                <a:spcAft>
                  <a:spcPts val="0"/>
                </a:spcAft>
                <a:buClr>
                  <a:schemeClr val="lt1"/>
                </a:buClr>
                <a:buSzPts val="2700"/>
                <a:buFont typeface="Candara"/>
                <a:buNone/>
              </a:pPr>
              <a:r>
                <a:rPr lang="en-US" sz="2400" dirty="0">
                  <a:solidFill>
                    <a:schemeClr val="bg1"/>
                  </a:solidFill>
                  <a:sym typeface="Candara"/>
                </a:rPr>
                <a:t>Store</a:t>
              </a:r>
              <a:r>
                <a:rPr lang="en-US" sz="2700" b="0" i="0" u="none" strike="noStrike" cap="none" dirty="0">
                  <a:solidFill>
                    <a:schemeClr val="lt1"/>
                  </a:solidFill>
                  <a:ea typeface="Candara"/>
                  <a:cs typeface="Candara"/>
                  <a:sym typeface="Candara"/>
                </a:rPr>
                <a:t>/</a:t>
              </a:r>
              <a:r>
                <a:rPr lang="en-US" sz="2400" dirty="0">
                  <a:solidFill>
                    <a:schemeClr val="bg1"/>
                  </a:solidFill>
                  <a:sym typeface="Candara"/>
                </a:rPr>
                <a:t>Inventory</a:t>
              </a:r>
              <a:r>
                <a:rPr lang="en-US" sz="2700" b="0" i="0" u="none" strike="noStrike" cap="none" dirty="0">
                  <a:solidFill>
                    <a:schemeClr val="lt1"/>
                  </a:solidFill>
                  <a:ea typeface="Candara"/>
                  <a:cs typeface="Candara"/>
                  <a:sym typeface="Candara"/>
                </a:rPr>
                <a:t> </a:t>
              </a:r>
              <a:r>
                <a:rPr lang="en-US" sz="2400" dirty="0">
                  <a:solidFill>
                    <a:schemeClr val="bg1"/>
                  </a:solidFill>
                  <a:sym typeface="Candara"/>
                </a:rPr>
                <a:t>Management</a:t>
              </a:r>
              <a:endParaRPr sz="2400" dirty="0">
                <a:solidFill>
                  <a:schemeClr val="bg1"/>
                </a:solidFill>
              </a:endParaRPr>
            </a:p>
          </p:txBody>
        </p:sp>
        <p:sp>
          <p:nvSpPr>
            <p:cNvPr id="238" name="Google Shape;238;p29"/>
            <p:cNvSpPr/>
            <p:nvPr/>
          </p:nvSpPr>
          <p:spPr>
            <a:xfrm>
              <a:off x="7863911" y="996906"/>
              <a:ext cx="3447532" cy="3108197"/>
            </a:xfrm>
            <a:prstGeom prst="rect">
              <a:avLst/>
            </a:prstGeom>
            <a:solidFill>
              <a:srgbClr val="F5C9CF">
                <a:alpha val="89803"/>
              </a:srgbClr>
            </a:solidFill>
            <a:ln w="12700" cap="flat" cmpd="sng">
              <a:solidFill>
                <a:srgbClr val="F5C9C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txBox="1"/>
            <p:nvPr/>
          </p:nvSpPr>
          <p:spPr>
            <a:xfrm>
              <a:off x="7863911" y="996906"/>
              <a:ext cx="3447532" cy="3108197"/>
            </a:xfrm>
            <a:prstGeom prst="rect">
              <a:avLst/>
            </a:prstGeom>
            <a:noFill/>
            <a:ln>
              <a:noFill/>
            </a:ln>
          </p:spPr>
          <p:txBody>
            <a:bodyPr spcFirstLastPara="1" wrap="square" lIns="144000" tIns="144000" rIns="192000" bIns="216025" anchor="t" anchorCtr="0">
              <a:noAutofit/>
            </a:bodyPr>
            <a:lstStyle/>
            <a:p>
              <a:pPr marL="285750" lvl="1" indent="-285750">
                <a:lnSpc>
                  <a:spcPct val="90000"/>
                </a:lnSpc>
                <a:buClr>
                  <a:schemeClr val="dk1"/>
                </a:buClr>
                <a:buSzPts val="2700"/>
                <a:buFont typeface="Arial" panose="020B0604020202020204" pitchFamily="34" charset="0"/>
                <a:buChar char="•"/>
              </a:pPr>
              <a:r>
                <a:rPr lang="en-US" sz="2000" dirty="0">
                  <a:solidFill>
                    <a:srgbClr val="000000"/>
                  </a:solidFill>
                  <a:sym typeface="Candara"/>
                </a:rPr>
                <a:t>Staff restock manually by hand</a:t>
              </a:r>
              <a:endParaRPr sz="2000" dirty="0">
                <a:solidFill>
                  <a:srgbClr val="000000"/>
                </a:solidFill>
              </a:endParaRPr>
            </a:p>
            <a:p>
              <a:pPr marL="0" lvl="1">
                <a:lnSpc>
                  <a:spcPct val="90000"/>
                </a:lnSpc>
                <a:buClr>
                  <a:schemeClr val="dk1"/>
                </a:buClr>
                <a:buSzPts val="2700"/>
              </a:pPr>
              <a:endParaRPr lang="en-US" sz="2000" dirty="0">
                <a:solidFill>
                  <a:srgbClr val="000000"/>
                </a:solidFill>
                <a:sym typeface="Candara"/>
              </a:endParaRPr>
            </a:p>
            <a:p>
              <a:pPr marL="285750" lvl="1" indent="-285750">
                <a:lnSpc>
                  <a:spcPct val="90000"/>
                </a:lnSpc>
                <a:buClr>
                  <a:schemeClr val="dk1"/>
                </a:buClr>
                <a:buSzPts val="2700"/>
                <a:buFont typeface="Arial" panose="020B0604020202020204" pitchFamily="34" charset="0"/>
                <a:buChar char="•"/>
              </a:pPr>
              <a:r>
                <a:rPr lang="en-US" sz="2000" dirty="0">
                  <a:solidFill>
                    <a:srgbClr val="000000"/>
                  </a:solidFill>
                  <a:sym typeface="Candara"/>
                </a:rPr>
                <a:t>Can be hard and make in-store traffic jammed when store is crowded </a:t>
              </a:r>
              <a:endParaRPr sz="2000" dirty="0">
                <a:solidFill>
                  <a:srgbClr val="000000"/>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66" name="Google Shape;66;p15"/>
          <p:cNvGrpSpPr/>
          <p:nvPr/>
        </p:nvGrpSpPr>
        <p:grpSpPr>
          <a:xfrm>
            <a:off x="0" y="1586652"/>
            <a:ext cx="2952800" cy="4290181"/>
            <a:chOff x="0" y="1189989"/>
            <a:chExt cx="2214600" cy="3217636"/>
          </a:xfrm>
        </p:grpSpPr>
        <p:sp>
          <p:nvSpPr>
            <p:cNvPr id="67" name="Google Shape;67;p15"/>
            <p:cNvSpPr/>
            <p:nvPr/>
          </p:nvSpPr>
          <p:spPr>
            <a:xfrm>
              <a:off x="0" y="1189989"/>
              <a:ext cx="2214600" cy="669000"/>
            </a:xfrm>
            <a:prstGeom prst="homePlate">
              <a:avLst>
                <a:gd name="adj" fmla="val 50000"/>
              </a:avLst>
            </a:prstGeom>
            <a:solidFill>
              <a:srgbClr val="802017"/>
            </a:solidFill>
            <a:ln>
              <a:noFill/>
            </a:ln>
          </p:spPr>
          <p:txBody>
            <a:bodyPr spcFirstLastPara="1" wrap="square" lIns="121900" tIns="121900" rIns="121900" bIns="121900" anchor="ctr" anchorCtr="0">
              <a:noAutofit/>
            </a:bodyPr>
            <a:lstStyle/>
            <a:p>
              <a:pPr algn="ctr"/>
              <a:r>
                <a:rPr lang="en" sz="2400" dirty="0">
                  <a:solidFill>
                    <a:srgbClr val="FFFFFF"/>
                  </a:solidFill>
                  <a:latin typeface="Roboto"/>
                  <a:ea typeface="Roboto"/>
                  <a:cs typeface="Roboto"/>
                  <a:sym typeface="Roboto"/>
                </a:rPr>
                <a:t>Awareness</a:t>
              </a:r>
              <a:endParaRPr sz="2400" dirty="0">
                <a:solidFill>
                  <a:srgbClr val="FFFFFF"/>
                </a:solidFill>
                <a:latin typeface="Roboto"/>
                <a:ea typeface="Roboto"/>
                <a:cs typeface="Roboto"/>
                <a:sym typeface="Roboto"/>
              </a:endParaRPr>
            </a:p>
          </p:txBody>
        </p:sp>
        <p:sp>
          <p:nvSpPr>
            <p:cNvPr id="68" name="Google Shape;68;p15"/>
            <p:cNvSpPr txBox="1"/>
            <p:nvPr/>
          </p:nvSpPr>
          <p:spPr>
            <a:xfrm>
              <a:off x="295050" y="2057125"/>
              <a:ext cx="1624500" cy="2350500"/>
            </a:xfrm>
            <a:prstGeom prst="rect">
              <a:avLst/>
            </a:prstGeom>
            <a:noFill/>
            <a:ln>
              <a:noFill/>
            </a:ln>
          </p:spPr>
          <p:txBody>
            <a:bodyPr spcFirstLastPara="1" wrap="square" lIns="121900" tIns="121900" rIns="121900" bIns="121900" anchor="t" anchorCtr="0">
              <a:noAutofit/>
            </a:bodyPr>
            <a:lstStyle/>
            <a:p>
              <a:pPr>
                <a:lnSpc>
                  <a:spcPct val="115000"/>
                </a:lnSpc>
              </a:pPr>
              <a:r>
                <a:rPr lang="en" dirty="0">
                  <a:ea typeface="Roboto"/>
                  <a:cs typeface="Roboto"/>
                  <a:sym typeface="Roboto"/>
                </a:rPr>
                <a:t>- Social Media</a:t>
              </a:r>
              <a:endParaRPr dirty="0">
                <a:ea typeface="Roboto"/>
                <a:cs typeface="Roboto"/>
                <a:sym typeface="Roboto"/>
              </a:endParaRPr>
            </a:p>
            <a:p>
              <a:pPr>
                <a:lnSpc>
                  <a:spcPct val="115000"/>
                </a:lnSpc>
              </a:pPr>
              <a:r>
                <a:rPr lang="en" dirty="0">
                  <a:ea typeface="Roboto"/>
                  <a:cs typeface="Roboto"/>
                  <a:sym typeface="Roboto"/>
                </a:rPr>
                <a:t>- Ads</a:t>
              </a:r>
              <a:endParaRPr dirty="0">
                <a:ea typeface="Roboto"/>
                <a:cs typeface="Roboto"/>
                <a:sym typeface="Roboto"/>
              </a:endParaRPr>
            </a:p>
          </p:txBody>
        </p:sp>
      </p:grpSp>
      <p:grpSp>
        <p:nvGrpSpPr>
          <p:cNvPr id="69" name="Google Shape;69;p15"/>
          <p:cNvGrpSpPr/>
          <p:nvPr/>
        </p:nvGrpSpPr>
        <p:grpSpPr>
          <a:xfrm>
            <a:off x="2451100" y="1586367"/>
            <a:ext cx="2752000" cy="4290467"/>
            <a:chOff x="1838325" y="1189775"/>
            <a:chExt cx="2064000" cy="3217850"/>
          </a:xfrm>
        </p:grpSpPr>
        <p:sp>
          <p:nvSpPr>
            <p:cNvPr id="70" name="Google Shape;70;p15"/>
            <p:cNvSpPr/>
            <p:nvPr/>
          </p:nvSpPr>
          <p:spPr>
            <a:xfrm>
              <a:off x="1838325" y="1189775"/>
              <a:ext cx="2064000" cy="669000"/>
            </a:xfrm>
            <a:prstGeom prst="chevron">
              <a:avLst>
                <a:gd name="adj" fmla="val 50000"/>
              </a:avLst>
            </a:prstGeom>
            <a:solidFill>
              <a:srgbClr val="A72A1E"/>
            </a:solidFill>
            <a:ln>
              <a:noFill/>
            </a:ln>
          </p:spPr>
          <p:txBody>
            <a:bodyPr spcFirstLastPara="1" wrap="square" lIns="121900" tIns="121900" rIns="121900" bIns="121900" anchor="ctr" anchorCtr="0">
              <a:noAutofit/>
            </a:bodyPr>
            <a:lstStyle/>
            <a:p>
              <a:pPr algn="ctr"/>
              <a:r>
                <a:rPr lang="en">
                  <a:solidFill>
                    <a:srgbClr val="FFFFFF"/>
                  </a:solidFill>
                  <a:ea typeface="Roboto"/>
                  <a:cs typeface="Roboto"/>
                  <a:sym typeface="Roboto"/>
                </a:rPr>
                <a:t>Explore</a:t>
              </a:r>
              <a:endParaRPr>
                <a:solidFill>
                  <a:srgbClr val="FFFFFF"/>
                </a:solidFill>
                <a:ea typeface="Roboto"/>
                <a:cs typeface="Roboto"/>
                <a:sym typeface="Roboto"/>
              </a:endParaRPr>
            </a:p>
          </p:txBody>
        </p:sp>
        <p:sp>
          <p:nvSpPr>
            <p:cNvPr id="71" name="Google Shape;71;p15"/>
            <p:cNvSpPr txBox="1"/>
            <p:nvPr/>
          </p:nvSpPr>
          <p:spPr>
            <a:xfrm>
              <a:off x="2017250" y="2057125"/>
              <a:ext cx="1624500" cy="2350500"/>
            </a:xfrm>
            <a:prstGeom prst="rect">
              <a:avLst/>
            </a:prstGeom>
            <a:noFill/>
            <a:ln>
              <a:noFill/>
            </a:ln>
          </p:spPr>
          <p:txBody>
            <a:bodyPr spcFirstLastPara="1" wrap="square" lIns="121900" tIns="121900" rIns="121900" bIns="121900" anchor="t" anchorCtr="0">
              <a:noAutofit/>
            </a:bodyPr>
            <a:lstStyle/>
            <a:p>
              <a:pPr>
                <a:lnSpc>
                  <a:spcPct val="115000"/>
                </a:lnSpc>
              </a:pPr>
              <a:r>
                <a:rPr lang="en-US" dirty="0">
                  <a:sym typeface="Roboto"/>
                </a:rPr>
                <a:t>Online</a:t>
              </a:r>
            </a:p>
            <a:p>
              <a:pPr>
                <a:lnSpc>
                  <a:spcPct val="115000"/>
                </a:lnSpc>
              </a:pPr>
              <a:r>
                <a:rPr lang="en-US" dirty="0"/>
                <a:t>- Web Review</a:t>
              </a:r>
            </a:p>
            <a:p>
              <a:pPr>
                <a:lnSpc>
                  <a:spcPct val="115000"/>
                </a:lnSpc>
              </a:pPr>
              <a:r>
                <a:rPr lang="en-US" dirty="0"/>
                <a:t>- Beauty Board</a:t>
              </a:r>
            </a:p>
            <a:p>
              <a:pPr>
                <a:lnSpc>
                  <a:spcPct val="115000"/>
                </a:lnSpc>
              </a:pPr>
              <a:r>
                <a:rPr lang="en-US" dirty="0"/>
                <a:t>- Chatbot &amp; In-App Voice Control</a:t>
              </a:r>
              <a:endParaRPr lang="en-US" dirty="0">
                <a:sym typeface="Roboto"/>
              </a:endParaRPr>
            </a:p>
            <a:p>
              <a:pPr>
                <a:lnSpc>
                  <a:spcPct val="115000"/>
                </a:lnSpc>
              </a:pPr>
              <a:r>
                <a:rPr lang="en-US" dirty="0">
                  <a:sym typeface="Roboto"/>
                </a:rPr>
                <a:t>Offline (In-store)</a:t>
              </a:r>
            </a:p>
            <a:p>
              <a:pPr>
                <a:lnSpc>
                  <a:spcPct val="115000"/>
                </a:lnSpc>
              </a:pPr>
              <a:r>
                <a:rPr lang="en-US" dirty="0">
                  <a:sym typeface="Roboto"/>
                </a:rPr>
                <a:t>- Beacon Tech</a:t>
              </a:r>
            </a:p>
            <a:p>
              <a:pPr>
                <a:lnSpc>
                  <a:spcPct val="115000"/>
                </a:lnSpc>
              </a:pPr>
              <a:r>
                <a:rPr lang="en-US" dirty="0">
                  <a:sym typeface="Roboto"/>
                </a:rPr>
                <a:t> - Color IQ</a:t>
              </a:r>
            </a:p>
            <a:p>
              <a:pPr>
                <a:lnSpc>
                  <a:spcPct val="115000"/>
                </a:lnSpc>
              </a:pPr>
              <a:r>
                <a:rPr lang="en-US" dirty="0">
                  <a:sym typeface="Roboto"/>
                </a:rPr>
                <a:t>- Fragrance IQ</a:t>
              </a:r>
            </a:p>
            <a:p>
              <a:pPr>
                <a:lnSpc>
                  <a:spcPct val="115000"/>
                </a:lnSpc>
              </a:pPr>
              <a:endParaRPr lang="en-US" dirty="0">
                <a:sym typeface="Roboto"/>
              </a:endParaRPr>
            </a:p>
          </p:txBody>
        </p:sp>
      </p:grpSp>
      <p:grpSp>
        <p:nvGrpSpPr>
          <p:cNvPr id="72" name="Google Shape;72;p15"/>
          <p:cNvGrpSpPr/>
          <p:nvPr/>
        </p:nvGrpSpPr>
        <p:grpSpPr>
          <a:xfrm>
            <a:off x="4689000" y="1586367"/>
            <a:ext cx="2752000" cy="4290467"/>
            <a:chOff x="3516750" y="1189775"/>
            <a:chExt cx="2064000" cy="3217850"/>
          </a:xfrm>
        </p:grpSpPr>
        <p:sp>
          <p:nvSpPr>
            <p:cNvPr id="73" name="Google Shape;73;p15"/>
            <p:cNvSpPr/>
            <p:nvPr/>
          </p:nvSpPr>
          <p:spPr>
            <a:xfrm>
              <a:off x="3516750" y="1189775"/>
              <a:ext cx="2064000" cy="669000"/>
            </a:xfrm>
            <a:prstGeom prst="chevron">
              <a:avLst>
                <a:gd name="adj" fmla="val 50000"/>
              </a:avLst>
            </a:prstGeom>
            <a:solidFill>
              <a:srgbClr val="B02C20"/>
            </a:solidFill>
            <a:ln>
              <a:noFill/>
            </a:ln>
          </p:spPr>
          <p:txBody>
            <a:bodyPr spcFirstLastPara="1" wrap="square" lIns="121900" tIns="121900" rIns="121900" bIns="121900" anchor="ctr" anchorCtr="0">
              <a:noAutofit/>
            </a:bodyPr>
            <a:lstStyle/>
            <a:p>
              <a:pPr algn="ctr"/>
              <a:r>
                <a:rPr lang="en">
                  <a:solidFill>
                    <a:srgbClr val="FFFFFF"/>
                  </a:solidFill>
                  <a:ea typeface="Roboto"/>
                  <a:cs typeface="Roboto"/>
                  <a:sym typeface="Roboto"/>
                </a:rPr>
                <a:t>Try-on</a:t>
              </a:r>
              <a:endParaRPr>
                <a:solidFill>
                  <a:srgbClr val="FFFFFF"/>
                </a:solidFill>
                <a:ea typeface="Roboto"/>
                <a:cs typeface="Roboto"/>
                <a:sym typeface="Roboto"/>
              </a:endParaRPr>
            </a:p>
          </p:txBody>
        </p:sp>
        <p:sp>
          <p:nvSpPr>
            <p:cNvPr id="74" name="Google Shape;74;p15"/>
            <p:cNvSpPr txBox="1"/>
            <p:nvPr/>
          </p:nvSpPr>
          <p:spPr>
            <a:xfrm>
              <a:off x="3739450" y="2057125"/>
              <a:ext cx="1624500" cy="2350500"/>
            </a:xfrm>
            <a:prstGeom prst="rect">
              <a:avLst/>
            </a:prstGeom>
            <a:noFill/>
            <a:ln>
              <a:noFill/>
            </a:ln>
          </p:spPr>
          <p:txBody>
            <a:bodyPr spcFirstLastPara="1" wrap="square" lIns="121900" tIns="121900" rIns="121900" bIns="121900" anchor="t" anchorCtr="0">
              <a:noAutofit/>
            </a:bodyPr>
            <a:lstStyle/>
            <a:p>
              <a:pPr>
                <a:lnSpc>
                  <a:spcPct val="115000"/>
                </a:lnSpc>
              </a:pPr>
              <a:r>
                <a:rPr lang="en" dirty="0">
                  <a:solidFill>
                    <a:schemeClr val="dk1"/>
                  </a:solidFill>
                  <a:ea typeface="Roboto"/>
                  <a:cs typeface="Roboto"/>
                  <a:sym typeface="Roboto"/>
                </a:rPr>
                <a:t>- </a:t>
              </a:r>
              <a:r>
                <a:rPr lang="en" dirty="0">
                  <a:sym typeface="Roboto"/>
                </a:rPr>
                <a:t>In-store</a:t>
              </a:r>
              <a:r>
                <a:rPr lang="en" dirty="0">
                  <a:solidFill>
                    <a:schemeClr val="dk1"/>
                  </a:solidFill>
                  <a:ea typeface="Roboto"/>
                  <a:cs typeface="Roboto"/>
                  <a:sym typeface="Roboto"/>
                </a:rPr>
                <a:t> </a:t>
              </a:r>
              <a:r>
                <a:rPr lang="en" dirty="0">
                  <a:sym typeface="Roboto"/>
                </a:rPr>
                <a:t>try on</a:t>
              </a:r>
              <a:endParaRPr dirty="0">
                <a:sym typeface="Roboto"/>
              </a:endParaRPr>
            </a:p>
            <a:p>
              <a:pPr>
                <a:lnSpc>
                  <a:spcPct val="115000"/>
                </a:lnSpc>
              </a:pPr>
              <a:r>
                <a:rPr lang="en" dirty="0">
                  <a:sym typeface="Roboto"/>
                </a:rPr>
                <a:t>- In-store 3D AR Mirror</a:t>
              </a:r>
              <a:endParaRPr dirty="0">
                <a:sym typeface="Roboto"/>
              </a:endParaRPr>
            </a:p>
            <a:p>
              <a:pPr>
                <a:lnSpc>
                  <a:spcPct val="115000"/>
                </a:lnSpc>
              </a:pPr>
              <a:r>
                <a:rPr lang="en" dirty="0">
                  <a:sym typeface="Roboto"/>
                </a:rPr>
                <a:t>- Tryout samples taken from store</a:t>
              </a:r>
              <a:endParaRPr dirty="0">
                <a:sym typeface="Roboto"/>
              </a:endParaRPr>
            </a:p>
            <a:p>
              <a:pPr>
                <a:lnSpc>
                  <a:spcPct val="115000"/>
                </a:lnSpc>
                <a:buClr>
                  <a:schemeClr val="dk1"/>
                </a:buClr>
                <a:buSzPts val="1100"/>
              </a:pPr>
              <a:r>
                <a:rPr lang="en" dirty="0">
                  <a:sym typeface="Roboto"/>
                </a:rPr>
                <a:t>- Virtual try on with AR on mobile</a:t>
              </a:r>
              <a:endParaRPr dirty="0">
                <a:sym typeface="Roboto"/>
              </a:endParaRPr>
            </a:p>
            <a:p>
              <a:pPr>
                <a:lnSpc>
                  <a:spcPct val="115000"/>
                </a:lnSpc>
              </a:pPr>
              <a:endParaRPr dirty="0">
                <a:ea typeface="Roboto"/>
                <a:cs typeface="Roboto"/>
                <a:sym typeface="Roboto"/>
              </a:endParaRPr>
            </a:p>
          </p:txBody>
        </p:sp>
      </p:grpSp>
      <p:grpSp>
        <p:nvGrpSpPr>
          <p:cNvPr id="75" name="Google Shape;75;p15"/>
          <p:cNvGrpSpPr/>
          <p:nvPr/>
        </p:nvGrpSpPr>
        <p:grpSpPr>
          <a:xfrm>
            <a:off x="9165367" y="1586367"/>
            <a:ext cx="2752000" cy="4290467"/>
            <a:chOff x="6874025" y="1189775"/>
            <a:chExt cx="2064000" cy="3217850"/>
          </a:xfrm>
        </p:grpSpPr>
        <p:sp>
          <p:nvSpPr>
            <p:cNvPr id="76" name="Google Shape;76;p15"/>
            <p:cNvSpPr/>
            <p:nvPr/>
          </p:nvSpPr>
          <p:spPr>
            <a:xfrm>
              <a:off x="6874025" y="1189775"/>
              <a:ext cx="2064000" cy="669000"/>
            </a:xfrm>
            <a:prstGeom prst="chevron">
              <a:avLst>
                <a:gd name="adj" fmla="val 50000"/>
              </a:avLst>
            </a:prstGeom>
            <a:solidFill>
              <a:srgbClr val="D83829"/>
            </a:solidFill>
            <a:ln>
              <a:noFill/>
            </a:ln>
          </p:spPr>
          <p:txBody>
            <a:bodyPr spcFirstLastPara="1" wrap="square" lIns="121900" tIns="121900" rIns="121900" bIns="121900" anchor="ctr" anchorCtr="0">
              <a:noAutofit/>
            </a:bodyPr>
            <a:lstStyle/>
            <a:p>
              <a:pPr algn="ctr"/>
              <a:r>
                <a:rPr lang="en">
                  <a:solidFill>
                    <a:srgbClr val="FFFFFF"/>
                  </a:solidFill>
                  <a:ea typeface="Roboto"/>
                  <a:cs typeface="Roboto"/>
                  <a:sym typeface="Roboto"/>
                </a:rPr>
                <a:t>Post-buy</a:t>
              </a:r>
              <a:endParaRPr>
                <a:solidFill>
                  <a:srgbClr val="FFFFFF"/>
                </a:solidFill>
                <a:ea typeface="Roboto"/>
                <a:cs typeface="Roboto"/>
                <a:sym typeface="Roboto"/>
              </a:endParaRPr>
            </a:p>
          </p:txBody>
        </p:sp>
        <p:sp>
          <p:nvSpPr>
            <p:cNvPr id="77" name="Google Shape;77;p15"/>
            <p:cNvSpPr txBox="1"/>
            <p:nvPr/>
          </p:nvSpPr>
          <p:spPr>
            <a:xfrm>
              <a:off x="7183850" y="2057125"/>
              <a:ext cx="1624500" cy="23505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dirty="0">
                  <a:solidFill>
                    <a:schemeClr val="dk1"/>
                  </a:solidFill>
                  <a:ea typeface="Roboto"/>
                  <a:cs typeface="Roboto"/>
                  <a:sym typeface="Roboto"/>
                </a:rPr>
                <a:t>- </a:t>
              </a:r>
              <a:r>
                <a:rPr lang="en" dirty="0">
                  <a:sym typeface="Roboto"/>
                </a:rPr>
                <a:t>Write</a:t>
              </a:r>
              <a:r>
                <a:rPr lang="en" dirty="0">
                  <a:solidFill>
                    <a:schemeClr val="dk1"/>
                  </a:solidFill>
                  <a:ea typeface="Roboto"/>
                  <a:cs typeface="Roboto"/>
                  <a:sym typeface="Roboto"/>
                </a:rPr>
                <a:t> </a:t>
              </a:r>
              <a:r>
                <a:rPr lang="en" dirty="0">
                  <a:sym typeface="Roboto"/>
                </a:rPr>
                <a:t>Review</a:t>
              </a:r>
              <a:endParaRPr dirty="0">
                <a:sym typeface="Roboto"/>
              </a:endParaRPr>
            </a:p>
            <a:p>
              <a:pPr>
                <a:lnSpc>
                  <a:spcPct val="115000"/>
                </a:lnSpc>
              </a:pPr>
              <a:r>
                <a:rPr lang="en" dirty="0">
                  <a:sym typeface="Roboto"/>
                </a:rPr>
                <a:t>- Re-purchase</a:t>
              </a:r>
              <a:endParaRPr dirty="0">
                <a:sym typeface="Roboto"/>
              </a:endParaRPr>
            </a:p>
            <a:p>
              <a:pPr>
                <a:lnSpc>
                  <a:spcPct val="115000"/>
                </a:lnSpc>
                <a:buClr>
                  <a:schemeClr val="dk1"/>
                </a:buClr>
                <a:buSzPts val="1100"/>
              </a:pPr>
              <a:r>
                <a:rPr lang="en" dirty="0">
                  <a:sym typeface="Roboto"/>
                </a:rPr>
                <a:t>- Loyalty &amp; Rewards</a:t>
              </a:r>
              <a:endParaRPr dirty="0">
                <a:sym typeface="Roboto"/>
              </a:endParaRPr>
            </a:p>
            <a:p>
              <a:pPr>
                <a:lnSpc>
                  <a:spcPct val="115000"/>
                </a:lnSpc>
              </a:pPr>
              <a:endParaRPr dirty="0">
                <a:ea typeface="Roboto"/>
                <a:cs typeface="Roboto"/>
                <a:sym typeface="Roboto"/>
              </a:endParaRPr>
            </a:p>
          </p:txBody>
        </p:sp>
      </p:grpSp>
      <p:grpSp>
        <p:nvGrpSpPr>
          <p:cNvPr id="78" name="Google Shape;78;p15"/>
          <p:cNvGrpSpPr/>
          <p:nvPr/>
        </p:nvGrpSpPr>
        <p:grpSpPr>
          <a:xfrm>
            <a:off x="6927133" y="1586367"/>
            <a:ext cx="2752000" cy="4290467"/>
            <a:chOff x="5195350" y="1189775"/>
            <a:chExt cx="2064000" cy="3217850"/>
          </a:xfrm>
        </p:grpSpPr>
        <p:sp>
          <p:nvSpPr>
            <p:cNvPr id="79" name="Google Shape;79;p15"/>
            <p:cNvSpPr/>
            <p:nvPr/>
          </p:nvSpPr>
          <p:spPr>
            <a:xfrm>
              <a:off x="5195350" y="1189775"/>
              <a:ext cx="2064000" cy="669000"/>
            </a:xfrm>
            <a:prstGeom prst="chevron">
              <a:avLst>
                <a:gd name="adj" fmla="val 50000"/>
              </a:avLst>
            </a:prstGeom>
            <a:solidFill>
              <a:srgbClr val="BE2F22"/>
            </a:solidFill>
            <a:ln>
              <a:noFill/>
            </a:ln>
          </p:spPr>
          <p:txBody>
            <a:bodyPr spcFirstLastPara="1" wrap="square" lIns="121900" tIns="121900" rIns="121900" bIns="121900" anchor="ctr" anchorCtr="0">
              <a:noAutofit/>
            </a:bodyPr>
            <a:lstStyle/>
            <a:p>
              <a:pPr algn="ctr"/>
              <a:r>
                <a:rPr lang="en" dirty="0">
                  <a:solidFill>
                    <a:srgbClr val="FFFFFF"/>
                  </a:solidFill>
                  <a:ea typeface="Roboto"/>
                  <a:cs typeface="Roboto"/>
                  <a:sym typeface="Roboto"/>
                </a:rPr>
                <a:t>Purchase</a:t>
              </a:r>
              <a:endParaRPr dirty="0">
                <a:solidFill>
                  <a:srgbClr val="FFFFFF"/>
                </a:solidFill>
                <a:ea typeface="Roboto"/>
                <a:cs typeface="Roboto"/>
                <a:sym typeface="Roboto"/>
              </a:endParaRPr>
            </a:p>
          </p:txBody>
        </p:sp>
        <p:sp>
          <p:nvSpPr>
            <p:cNvPr id="80" name="Google Shape;80;p15"/>
            <p:cNvSpPr txBox="1"/>
            <p:nvPr/>
          </p:nvSpPr>
          <p:spPr>
            <a:xfrm>
              <a:off x="5461650" y="2057125"/>
              <a:ext cx="1624500" cy="2350500"/>
            </a:xfrm>
            <a:prstGeom prst="rect">
              <a:avLst/>
            </a:prstGeom>
            <a:noFill/>
            <a:ln>
              <a:noFill/>
            </a:ln>
          </p:spPr>
          <p:txBody>
            <a:bodyPr spcFirstLastPara="1" wrap="square" lIns="121900" tIns="121900" rIns="121900" bIns="121900" anchor="t" anchorCtr="0">
              <a:noAutofit/>
            </a:bodyPr>
            <a:lstStyle/>
            <a:p>
              <a:pPr>
                <a:lnSpc>
                  <a:spcPct val="115000"/>
                </a:lnSpc>
              </a:pPr>
              <a:r>
                <a:rPr lang="en" dirty="0">
                  <a:solidFill>
                    <a:schemeClr val="dk1"/>
                  </a:solidFill>
                  <a:ea typeface="Roboto"/>
                  <a:cs typeface="Roboto"/>
                  <a:sym typeface="Roboto"/>
                </a:rPr>
                <a:t>- </a:t>
              </a:r>
              <a:r>
                <a:rPr lang="en" dirty="0">
                  <a:sym typeface="Roboto"/>
                </a:rPr>
                <a:t>Store</a:t>
              </a:r>
              <a:r>
                <a:rPr lang="en" dirty="0">
                  <a:solidFill>
                    <a:schemeClr val="dk1"/>
                  </a:solidFill>
                  <a:ea typeface="Roboto"/>
                  <a:cs typeface="Roboto"/>
                  <a:sym typeface="Roboto"/>
                </a:rPr>
                <a:t> </a:t>
              </a:r>
              <a:r>
                <a:rPr lang="en" dirty="0">
                  <a:sym typeface="Roboto"/>
                </a:rPr>
                <a:t>purchase</a:t>
              </a:r>
              <a:endParaRPr dirty="0">
                <a:sym typeface="Roboto"/>
              </a:endParaRPr>
            </a:p>
            <a:p>
              <a:pPr>
                <a:lnSpc>
                  <a:spcPct val="115000"/>
                </a:lnSpc>
              </a:pPr>
              <a:r>
                <a:rPr lang="en" dirty="0">
                  <a:sym typeface="Roboto"/>
                </a:rPr>
                <a:t>- Online purchase</a:t>
              </a:r>
              <a:endParaRPr dirty="0">
                <a:sym typeface="Roboto"/>
              </a:endParaRPr>
            </a:p>
            <a:p>
              <a:pPr>
                <a:lnSpc>
                  <a:spcPct val="115000"/>
                </a:lnSpc>
              </a:pPr>
              <a:r>
                <a:rPr lang="en" dirty="0">
                  <a:sym typeface="Roboto"/>
                </a:rPr>
                <a:t>- Subscription (Only in US)</a:t>
              </a:r>
              <a:endParaRPr dirty="0">
                <a:sym typeface="Roboto"/>
              </a:endParaRPr>
            </a:p>
          </p:txBody>
        </p:sp>
      </p:grpSp>
      <p:sp>
        <p:nvSpPr>
          <p:cNvPr id="81" name="Google Shape;81;p15"/>
          <p:cNvSpPr txBox="1">
            <a:spLocks noGrp="1"/>
          </p:cNvSpPr>
          <p:nvPr>
            <p:ph type="title"/>
          </p:nvPr>
        </p:nvSpPr>
        <p:spPr>
          <a:xfrm>
            <a:off x="415600" y="217566"/>
            <a:ext cx="11360800" cy="763600"/>
          </a:xfrm>
          <a:prstGeom prst="rect">
            <a:avLst/>
          </a:prstGeom>
        </p:spPr>
        <p:txBody>
          <a:bodyPr spcFirstLastPara="1" vert="horz" wrap="square" lIns="121900" tIns="121900" rIns="121900" bIns="121900" rtlCol="0" anchor="t" anchorCtr="0">
            <a:noAutofit/>
          </a:bodyPr>
          <a:lstStyle/>
          <a:p>
            <a:r>
              <a:rPr lang="en" dirty="0"/>
              <a:t>Customer Journey</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145132"/>
            <a:ext cx="11360800" cy="763600"/>
          </a:xfrm>
          <a:prstGeom prst="rect">
            <a:avLst/>
          </a:prstGeom>
        </p:spPr>
        <p:txBody>
          <a:bodyPr spcFirstLastPara="1" vert="horz" wrap="square" lIns="121900" tIns="121900" rIns="121900" bIns="121900" rtlCol="0" anchor="t" anchorCtr="0">
            <a:noAutofit/>
          </a:bodyPr>
          <a:lstStyle/>
          <a:p>
            <a:r>
              <a:rPr lang="en" dirty="0"/>
              <a:t>Key Processes</a:t>
            </a:r>
            <a:endParaRPr lang="en-US" dirty="0"/>
          </a:p>
        </p:txBody>
      </p:sp>
      <p:graphicFrame>
        <p:nvGraphicFramePr>
          <p:cNvPr id="2" name="Diagram 1"/>
          <p:cNvGraphicFramePr/>
          <p:nvPr>
            <p:extLst>
              <p:ext uri="{D42A27DB-BD31-4B8C-83A1-F6EECF244321}">
                <p14:modId xmlns:p14="http://schemas.microsoft.com/office/powerpoint/2010/main" val="914484515"/>
              </p:ext>
            </p:extLst>
          </p:nvPr>
        </p:nvGraphicFramePr>
        <p:xfrm>
          <a:off x="3194050" y="1879600"/>
          <a:ext cx="5803900" cy="3674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1579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47DDD8-8784-4821-81DE-4375BC0C0161}"/>
              </a:ext>
            </a:extLst>
          </p:cNvPr>
          <p:cNvSpPr>
            <a:spLocks noGrp="1"/>
          </p:cNvSpPr>
          <p:nvPr>
            <p:ph type="title"/>
          </p:nvPr>
        </p:nvSpPr>
        <p:spPr>
          <a:xfrm>
            <a:off x="7111800" y="3051313"/>
            <a:ext cx="4648200" cy="1736586"/>
          </a:xfrm>
        </p:spPr>
        <p:txBody>
          <a:bodyPr/>
          <a:lstStyle/>
          <a:p>
            <a:r>
              <a:rPr lang="en-US" dirty="0"/>
              <a:t>Current Process (As-Is)</a:t>
            </a:r>
          </a:p>
        </p:txBody>
      </p:sp>
    </p:spTree>
    <p:extLst>
      <p:ext uri="{BB962C8B-B14F-4D97-AF65-F5344CB8AC3E}">
        <p14:creationId xmlns:p14="http://schemas.microsoft.com/office/powerpoint/2010/main" val="2942424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As – Is Process : Offline</a:t>
            </a:r>
            <a:endParaRPr lang="en-SG" dirty="0">
              <a:uFillTx/>
            </a:endParaRPr>
          </a:p>
        </p:txBody>
      </p:sp>
      <p:sp>
        <p:nvSpPr>
          <p:cNvPr id="6" name="TextBox 5"/>
          <p:cNvSpPr txBox="1">
            <a:spLocks/>
          </p:cNvSpPr>
          <p:nvPr/>
        </p:nvSpPr>
        <p:spPr>
          <a:xfrm>
            <a:off x="189255" y="2064094"/>
            <a:ext cx="1144865" cy="369332"/>
          </a:xfrm>
          <a:prstGeom prst="rect">
            <a:avLst/>
          </a:prstGeom>
          <a:noFill/>
        </p:spPr>
        <p:txBody>
          <a:bodyPr wrap="none" rtlCol="0">
            <a:spAutoFit/>
          </a:bodyPr>
          <a:lstStyle/>
          <a:p>
            <a:r>
              <a:rPr lang="en-US" b="1" dirty="0">
                <a:uFillTx/>
              </a:rPr>
              <a:t>Customer</a:t>
            </a:r>
            <a:endParaRPr lang="en-SG" b="1" dirty="0">
              <a:uFillTx/>
            </a:endParaRPr>
          </a:p>
        </p:txBody>
      </p:sp>
      <p:sp>
        <p:nvSpPr>
          <p:cNvPr id="7" name="TextBox 6"/>
          <p:cNvSpPr txBox="1">
            <a:spLocks/>
          </p:cNvSpPr>
          <p:nvPr/>
        </p:nvSpPr>
        <p:spPr>
          <a:xfrm>
            <a:off x="269700" y="4752189"/>
            <a:ext cx="1010213" cy="369332"/>
          </a:xfrm>
          <a:prstGeom prst="rect">
            <a:avLst/>
          </a:prstGeom>
          <a:noFill/>
        </p:spPr>
        <p:txBody>
          <a:bodyPr wrap="none" rtlCol="0">
            <a:spAutoFit/>
          </a:bodyPr>
          <a:lstStyle/>
          <a:p>
            <a:r>
              <a:rPr lang="en-US" b="1" dirty="0">
                <a:uFillTx/>
              </a:rPr>
              <a:t>Sephora</a:t>
            </a:r>
            <a:endParaRPr lang="en-SG" b="1" dirty="0">
              <a:uFillTx/>
            </a:endParaRPr>
          </a:p>
        </p:txBody>
      </p:sp>
      <p:sp>
        <p:nvSpPr>
          <p:cNvPr id="12" name="Rounded Rectangle 11"/>
          <p:cNvSpPr>
            <a:spLocks/>
          </p:cNvSpPr>
          <p:nvPr/>
        </p:nvSpPr>
        <p:spPr>
          <a:xfrm>
            <a:off x="1447932" y="1900409"/>
            <a:ext cx="937137"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uFillTx/>
              </a:rPr>
              <a:t>Enter Store</a:t>
            </a:r>
            <a:endParaRPr lang="en-SG" sz="1600" b="1" dirty="0">
              <a:solidFill>
                <a:schemeClr val="tx1"/>
              </a:solidFill>
              <a:uFillTx/>
            </a:endParaRPr>
          </a:p>
        </p:txBody>
      </p:sp>
      <p:sp>
        <p:nvSpPr>
          <p:cNvPr id="13" name="Rounded Rectangle 12"/>
          <p:cNvSpPr>
            <a:spLocks/>
          </p:cNvSpPr>
          <p:nvPr/>
        </p:nvSpPr>
        <p:spPr>
          <a:xfrm>
            <a:off x="2738159" y="1906489"/>
            <a:ext cx="1242583"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uFillTx/>
              </a:rPr>
              <a:t>Search for product</a:t>
            </a:r>
            <a:endParaRPr lang="en-SG" sz="1600" b="1" dirty="0">
              <a:solidFill>
                <a:schemeClr val="tx1"/>
              </a:solidFill>
              <a:uFillTx/>
            </a:endParaRPr>
          </a:p>
        </p:txBody>
      </p:sp>
      <p:sp>
        <p:nvSpPr>
          <p:cNvPr id="15" name="Rounded Rectangle 14"/>
          <p:cNvSpPr>
            <a:spLocks/>
          </p:cNvSpPr>
          <p:nvPr/>
        </p:nvSpPr>
        <p:spPr>
          <a:xfrm>
            <a:off x="8819059" y="1859297"/>
            <a:ext cx="1190411"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uFillTx/>
              </a:rPr>
              <a:t>Go to Counter checkout</a:t>
            </a:r>
            <a:endParaRPr lang="en-SG" sz="1600" b="1" dirty="0">
              <a:solidFill>
                <a:schemeClr val="tx1"/>
              </a:solidFill>
              <a:uFillTx/>
            </a:endParaRPr>
          </a:p>
        </p:txBody>
      </p:sp>
      <p:sp>
        <p:nvSpPr>
          <p:cNvPr id="16" name="Rounded Rectangle 15"/>
          <p:cNvSpPr>
            <a:spLocks/>
          </p:cNvSpPr>
          <p:nvPr/>
        </p:nvSpPr>
        <p:spPr>
          <a:xfrm>
            <a:off x="10217889" y="1900383"/>
            <a:ext cx="795870"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uFillTx/>
              </a:rPr>
              <a:t>Pay</a:t>
            </a:r>
            <a:endParaRPr lang="en-SG" sz="1600" b="1" dirty="0">
              <a:solidFill>
                <a:schemeClr val="tx1"/>
              </a:solidFill>
              <a:uFillTx/>
            </a:endParaRPr>
          </a:p>
        </p:txBody>
      </p:sp>
      <p:sp>
        <p:nvSpPr>
          <p:cNvPr id="20" name="Rounded Rectangle 19"/>
          <p:cNvSpPr>
            <a:spLocks/>
          </p:cNvSpPr>
          <p:nvPr/>
        </p:nvSpPr>
        <p:spPr>
          <a:xfrm>
            <a:off x="5637558" y="1857534"/>
            <a:ext cx="1380067"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uFillTx/>
              </a:rPr>
              <a:t>Try Products (Beauty Studio)</a:t>
            </a:r>
            <a:endParaRPr lang="en-SG" sz="1600" b="1" dirty="0">
              <a:solidFill>
                <a:schemeClr val="tx1"/>
              </a:solidFill>
              <a:uFillTx/>
            </a:endParaRPr>
          </a:p>
        </p:txBody>
      </p:sp>
      <p:sp>
        <p:nvSpPr>
          <p:cNvPr id="19" name="Rounded Rectangle 18"/>
          <p:cNvSpPr>
            <a:spLocks/>
          </p:cNvSpPr>
          <p:nvPr/>
        </p:nvSpPr>
        <p:spPr>
          <a:xfrm>
            <a:off x="9942902" y="4090099"/>
            <a:ext cx="1132036"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uFillTx/>
              </a:rPr>
              <a:t>Pack And hand over</a:t>
            </a:r>
            <a:endParaRPr lang="en-SG" sz="1600" b="1" dirty="0">
              <a:solidFill>
                <a:schemeClr val="tx1"/>
              </a:solidFill>
              <a:uFillTx/>
            </a:endParaRPr>
          </a:p>
        </p:txBody>
      </p:sp>
      <p:cxnSp>
        <p:nvCxnSpPr>
          <p:cNvPr id="22" name="Straight Arrow Connector 21"/>
          <p:cNvCxnSpPr>
            <a:cxnSpLocks/>
            <a:stCxn id="12" idx="3"/>
          </p:cNvCxnSpPr>
          <p:nvPr/>
        </p:nvCxnSpPr>
        <p:spPr>
          <a:xfrm>
            <a:off x="2385069" y="2302576"/>
            <a:ext cx="316522" cy="0"/>
          </a:xfrm>
          <a:prstGeom prst="straightConnector1">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995220" y="2233582"/>
            <a:ext cx="179493" cy="0"/>
          </a:xfrm>
          <a:prstGeom prst="straightConnector1">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0038396" y="2302576"/>
            <a:ext cx="179493"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10508920" y="2703482"/>
            <a:ext cx="0" cy="133572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F62C06-DBFA-624F-B1E7-16EE4200C40F}"/>
              </a:ext>
            </a:extLst>
          </p:cNvPr>
          <p:cNvCxnSpPr>
            <a:cxnSpLocks/>
            <a:stCxn id="19" idx="3"/>
          </p:cNvCxnSpPr>
          <p:nvPr/>
        </p:nvCxnSpPr>
        <p:spPr>
          <a:xfrm flipV="1">
            <a:off x="11074938" y="4479360"/>
            <a:ext cx="174618" cy="1290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1A09666-86E2-4A40-B37C-21ADB0A635BA}"/>
              </a:ext>
            </a:extLst>
          </p:cNvPr>
          <p:cNvSpPr/>
          <p:nvPr/>
        </p:nvSpPr>
        <p:spPr>
          <a:xfrm>
            <a:off x="11249556" y="4395177"/>
            <a:ext cx="365763" cy="168367"/>
          </a:xfrm>
          <a:prstGeom prst="ellipse">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uFillTx/>
            </a:endParaRPr>
          </a:p>
        </p:txBody>
      </p:sp>
      <p:sp>
        <p:nvSpPr>
          <p:cNvPr id="36" name="Diamond 35">
            <a:extLst>
              <a:ext uri="{FF2B5EF4-FFF2-40B4-BE49-F238E27FC236}">
                <a16:creationId xmlns:a16="http://schemas.microsoft.com/office/drawing/2014/main" id="{F2A5821E-2D48-E847-812C-7C0F45831E07}"/>
              </a:ext>
            </a:extLst>
          </p:cNvPr>
          <p:cNvSpPr/>
          <p:nvPr/>
        </p:nvSpPr>
        <p:spPr>
          <a:xfrm>
            <a:off x="4186046" y="1757343"/>
            <a:ext cx="1190409" cy="973285"/>
          </a:xfrm>
          <a:prstGeom prst="diamon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Found?</a:t>
            </a:r>
          </a:p>
        </p:txBody>
      </p:sp>
      <p:cxnSp>
        <p:nvCxnSpPr>
          <p:cNvPr id="51" name="Elbow Connector 50">
            <a:extLst>
              <a:ext uri="{FF2B5EF4-FFF2-40B4-BE49-F238E27FC236}">
                <a16:creationId xmlns:a16="http://schemas.microsoft.com/office/drawing/2014/main" id="{60FF13D5-2A53-0E46-B5F8-909911D9CE00}"/>
              </a:ext>
            </a:extLst>
          </p:cNvPr>
          <p:cNvCxnSpPr>
            <a:cxnSpLocks/>
            <a:stCxn id="36" idx="2"/>
          </p:cNvCxnSpPr>
          <p:nvPr/>
        </p:nvCxnSpPr>
        <p:spPr>
          <a:xfrm rot="16200000" flipH="1">
            <a:off x="4029169" y="3482710"/>
            <a:ext cx="2327437" cy="823272"/>
          </a:xfrm>
          <a:prstGeom prst="bentConnector3">
            <a:avLst>
              <a:gd name="adj1" fmla="val 100772"/>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1">
            <a:schemeClr val="accent1"/>
          </a:effectRef>
          <a:fontRef idx="minor">
            <a:schemeClr val="tx1"/>
          </a:fontRef>
        </p:style>
      </p:cxnSp>
      <p:sp>
        <p:nvSpPr>
          <p:cNvPr id="55" name="Rounded Rectangle 54">
            <a:extLst>
              <a:ext uri="{FF2B5EF4-FFF2-40B4-BE49-F238E27FC236}">
                <a16:creationId xmlns:a16="http://schemas.microsoft.com/office/drawing/2014/main" id="{0B55AF18-5661-6344-BCFF-E01A70B00023}"/>
              </a:ext>
            </a:extLst>
          </p:cNvPr>
          <p:cNvSpPr>
            <a:spLocks/>
          </p:cNvSpPr>
          <p:nvPr/>
        </p:nvSpPr>
        <p:spPr>
          <a:xfrm>
            <a:off x="5642096" y="4677179"/>
            <a:ext cx="1380067"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uFillTx/>
              </a:rPr>
              <a:t>Assistance</a:t>
            </a:r>
            <a:endParaRPr lang="en-SG" sz="1600" b="1" dirty="0">
              <a:solidFill>
                <a:schemeClr val="tx1"/>
              </a:solidFill>
              <a:uFillTx/>
            </a:endParaRPr>
          </a:p>
        </p:txBody>
      </p:sp>
      <p:cxnSp>
        <p:nvCxnSpPr>
          <p:cNvPr id="61" name="Straight Arrow Connector 60">
            <a:extLst>
              <a:ext uri="{FF2B5EF4-FFF2-40B4-BE49-F238E27FC236}">
                <a16:creationId xmlns:a16="http://schemas.microsoft.com/office/drawing/2014/main" id="{C18569EA-2F28-F04C-AF8E-B84567811767}"/>
              </a:ext>
            </a:extLst>
          </p:cNvPr>
          <p:cNvCxnSpPr>
            <a:cxnSpLocks/>
            <a:stCxn id="55" idx="3"/>
            <a:endCxn id="62" idx="2"/>
          </p:cNvCxnSpPr>
          <p:nvPr/>
        </p:nvCxnSpPr>
        <p:spPr>
          <a:xfrm>
            <a:off x="7022163" y="5079346"/>
            <a:ext cx="4284466" cy="0"/>
          </a:xfrm>
          <a:prstGeom prst="straightConnector1">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1">
            <a:schemeClr val="accent1"/>
          </a:effectRef>
          <a:fontRef idx="minor">
            <a:schemeClr val="tx1"/>
          </a:fontRef>
        </p:style>
      </p:cxnSp>
      <p:sp>
        <p:nvSpPr>
          <p:cNvPr id="62" name="Oval 61">
            <a:extLst>
              <a:ext uri="{FF2B5EF4-FFF2-40B4-BE49-F238E27FC236}">
                <a16:creationId xmlns:a16="http://schemas.microsoft.com/office/drawing/2014/main" id="{0E1CADBC-26A9-DD4D-9C86-19BAAB47A01C}"/>
              </a:ext>
            </a:extLst>
          </p:cNvPr>
          <p:cNvSpPr/>
          <p:nvPr/>
        </p:nvSpPr>
        <p:spPr>
          <a:xfrm>
            <a:off x="11306629" y="4995162"/>
            <a:ext cx="365763" cy="168367"/>
          </a:xfrm>
          <a:prstGeom prst="ellipse">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uFillTx/>
            </a:endParaRPr>
          </a:p>
        </p:txBody>
      </p:sp>
      <p:cxnSp>
        <p:nvCxnSpPr>
          <p:cNvPr id="65" name="Straight Arrow Connector 64">
            <a:extLst>
              <a:ext uri="{FF2B5EF4-FFF2-40B4-BE49-F238E27FC236}">
                <a16:creationId xmlns:a16="http://schemas.microsoft.com/office/drawing/2014/main" id="{60F335D1-DCE9-1F44-885B-A9D8A01A775C}"/>
              </a:ext>
            </a:extLst>
          </p:cNvPr>
          <p:cNvCxnSpPr>
            <a:cxnSpLocks/>
          </p:cNvCxnSpPr>
          <p:nvPr/>
        </p:nvCxnSpPr>
        <p:spPr>
          <a:xfrm>
            <a:off x="5390638" y="2233581"/>
            <a:ext cx="246920" cy="0"/>
          </a:xfrm>
          <a:prstGeom prst="straightConnector1">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FF7D901E-638F-F144-8EA3-EEEA31DF4B25}"/>
              </a:ext>
            </a:extLst>
          </p:cNvPr>
          <p:cNvCxnSpPr>
            <a:cxnSpLocks/>
          </p:cNvCxnSpPr>
          <p:nvPr/>
        </p:nvCxnSpPr>
        <p:spPr>
          <a:xfrm flipV="1">
            <a:off x="7870097" y="1507214"/>
            <a:ext cx="3436532" cy="488251"/>
          </a:xfrm>
          <a:prstGeom prst="bentConnector3">
            <a:avLst>
              <a:gd name="adj1" fmla="val 877"/>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1">
            <a:schemeClr val="accent1"/>
          </a:effectRef>
          <a:fontRef idx="minor">
            <a:schemeClr val="tx1"/>
          </a:fontRef>
        </p:style>
      </p:cxnSp>
      <p:sp>
        <p:nvSpPr>
          <p:cNvPr id="68" name="Diamond 67">
            <a:extLst>
              <a:ext uri="{FF2B5EF4-FFF2-40B4-BE49-F238E27FC236}">
                <a16:creationId xmlns:a16="http://schemas.microsoft.com/office/drawing/2014/main" id="{B2B4C22E-7D2D-2840-A610-239660C6DAF8}"/>
              </a:ext>
            </a:extLst>
          </p:cNvPr>
          <p:cNvSpPr/>
          <p:nvPr/>
        </p:nvSpPr>
        <p:spPr>
          <a:xfrm>
            <a:off x="7306253" y="1773058"/>
            <a:ext cx="1190409" cy="973285"/>
          </a:xfrm>
          <a:prstGeom prst="diamon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Like?</a:t>
            </a:r>
          </a:p>
        </p:txBody>
      </p:sp>
      <p:cxnSp>
        <p:nvCxnSpPr>
          <p:cNvPr id="70" name="Straight Arrow Connector 69">
            <a:extLst>
              <a:ext uri="{FF2B5EF4-FFF2-40B4-BE49-F238E27FC236}">
                <a16:creationId xmlns:a16="http://schemas.microsoft.com/office/drawing/2014/main" id="{85225032-2276-E643-8001-3F904ED37160}"/>
              </a:ext>
            </a:extLst>
          </p:cNvPr>
          <p:cNvCxnSpPr>
            <a:cxnSpLocks/>
            <a:stCxn id="68" idx="3"/>
            <a:endCxn id="15" idx="1"/>
          </p:cNvCxnSpPr>
          <p:nvPr/>
        </p:nvCxnSpPr>
        <p:spPr>
          <a:xfrm>
            <a:off x="8496662" y="2259701"/>
            <a:ext cx="322397" cy="1763"/>
          </a:xfrm>
          <a:prstGeom prst="straightConnector1">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2D1CD7D-F801-D747-B4A0-222069911162}"/>
              </a:ext>
            </a:extLst>
          </p:cNvPr>
          <p:cNvCxnSpPr>
            <a:cxnSpLocks/>
            <a:stCxn id="20" idx="3"/>
          </p:cNvCxnSpPr>
          <p:nvPr/>
        </p:nvCxnSpPr>
        <p:spPr>
          <a:xfrm>
            <a:off x="7017625" y="2259701"/>
            <a:ext cx="285745" cy="0"/>
          </a:xfrm>
          <a:prstGeom prst="straightConnector1">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6B6AD528-2598-0F45-9DD1-5758E730639F}"/>
              </a:ext>
            </a:extLst>
          </p:cNvPr>
          <p:cNvSpPr/>
          <p:nvPr/>
        </p:nvSpPr>
        <p:spPr>
          <a:xfrm>
            <a:off x="11303640" y="1423680"/>
            <a:ext cx="365763" cy="168367"/>
          </a:xfrm>
          <a:prstGeom prst="ellipse">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uFillTx/>
            </a:endParaRPr>
          </a:p>
        </p:txBody>
      </p:sp>
      <p:cxnSp>
        <p:nvCxnSpPr>
          <p:cNvPr id="89" name="Straight Connector 88">
            <a:extLst>
              <a:ext uri="{FF2B5EF4-FFF2-40B4-BE49-F238E27FC236}">
                <a16:creationId xmlns:a16="http://schemas.microsoft.com/office/drawing/2014/main" id="{C3E9FFE1-8E82-E64A-994F-0A53D1321122}"/>
              </a:ext>
            </a:extLst>
          </p:cNvPr>
          <p:cNvCxnSpPr/>
          <p:nvPr/>
        </p:nvCxnSpPr>
        <p:spPr>
          <a:xfrm>
            <a:off x="225083" y="3718870"/>
            <a:ext cx="11750917" cy="0"/>
          </a:xfrm>
          <a:prstGeom prst="line">
            <a:avLst/>
          </a:prstGeom>
          <a:ln>
            <a:solidFill>
              <a:schemeClr val="tx1"/>
            </a:solidFill>
            <a:prstDash val="dash"/>
          </a:ln>
        </p:spPr>
        <p:style>
          <a:lnRef idx="1">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AEE8D5C7-D6B0-0041-8682-56C05B00C821}"/>
              </a:ext>
            </a:extLst>
          </p:cNvPr>
          <p:cNvSpPr txBox="1"/>
          <p:nvPr/>
        </p:nvSpPr>
        <p:spPr>
          <a:xfrm>
            <a:off x="7770817" y="1222715"/>
            <a:ext cx="468398" cy="369332"/>
          </a:xfrm>
          <a:prstGeom prst="rect">
            <a:avLst/>
          </a:prstGeom>
        </p:spPr>
        <p:txBody>
          <a:bodyPr wrap="none" rtlCol="0">
            <a:spAutoFit/>
          </a:bodyPr>
          <a:lstStyle/>
          <a:p>
            <a:r>
              <a:rPr lang="en-US" dirty="0"/>
              <a:t>No</a:t>
            </a:r>
          </a:p>
        </p:txBody>
      </p:sp>
      <p:sp>
        <p:nvSpPr>
          <p:cNvPr id="93" name="TextBox 92">
            <a:extLst>
              <a:ext uri="{FF2B5EF4-FFF2-40B4-BE49-F238E27FC236}">
                <a16:creationId xmlns:a16="http://schemas.microsoft.com/office/drawing/2014/main" id="{22C6E6E3-F3FC-BE47-8020-32B7C22D3FD2}"/>
              </a:ext>
            </a:extLst>
          </p:cNvPr>
          <p:cNvSpPr txBox="1"/>
          <p:nvPr/>
        </p:nvSpPr>
        <p:spPr>
          <a:xfrm>
            <a:off x="8319151" y="2334150"/>
            <a:ext cx="604988" cy="369332"/>
          </a:xfrm>
          <a:prstGeom prst="rect">
            <a:avLst/>
          </a:prstGeom>
        </p:spPr>
        <p:txBody>
          <a:bodyPr wrap="square" rtlCol="0">
            <a:spAutoFit/>
          </a:bodyPr>
          <a:lstStyle/>
          <a:p>
            <a:r>
              <a:rPr lang="en-US" dirty="0"/>
              <a:t>Yes</a:t>
            </a:r>
          </a:p>
        </p:txBody>
      </p:sp>
      <p:sp>
        <p:nvSpPr>
          <p:cNvPr id="100" name="Rounded Rectangular Callout 99">
            <a:extLst>
              <a:ext uri="{FF2B5EF4-FFF2-40B4-BE49-F238E27FC236}">
                <a16:creationId xmlns:a16="http://schemas.microsoft.com/office/drawing/2014/main" id="{32D9FF79-737E-D442-9CD7-90A9FE552AA7}"/>
              </a:ext>
            </a:extLst>
          </p:cNvPr>
          <p:cNvSpPr/>
          <p:nvPr/>
        </p:nvSpPr>
        <p:spPr>
          <a:xfrm>
            <a:off x="1728925" y="3325911"/>
            <a:ext cx="3373141" cy="2616699"/>
          </a:xfrm>
          <a:prstGeom prst="wedgeRoundRectCallout">
            <a:avLst>
              <a:gd name="adj1" fmla="val 5025"/>
              <a:gd name="adj2" fmla="val -72548"/>
              <a:gd name="adj3" fmla="val 16667"/>
            </a:avLst>
          </a:prstGeom>
          <a:solidFill>
            <a:srgbClr val="76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dirty="0">
                <a:solidFill>
                  <a:schemeClr val="tx1"/>
                </a:solidFill>
                <a:uFillTx/>
              </a:rPr>
              <a:t>Product Availability</a:t>
            </a:r>
          </a:p>
          <a:p>
            <a:pPr marL="285750" indent="-285750">
              <a:buFont typeface="Wingdings" pitchFamily="2" charset="2"/>
              <a:buChar char="Ø"/>
            </a:pPr>
            <a:r>
              <a:rPr lang="en-US" dirty="0">
                <a:solidFill>
                  <a:schemeClr val="tx1"/>
                </a:solidFill>
              </a:rPr>
              <a:t>Not able to find Product</a:t>
            </a:r>
          </a:p>
          <a:p>
            <a:pPr marL="285750" indent="-285750">
              <a:buFont typeface="Wingdings" pitchFamily="2" charset="2"/>
              <a:buChar char="Ø"/>
            </a:pPr>
            <a:r>
              <a:rPr lang="en-US" dirty="0">
                <a:solidFill>
                  <a:schemeClr val="tx1"/>
                </a:solidFill>
              </a:rPr>
              <a:t>Time to find product</a:t>
            </a:r>
          </a:p>
          <a:p>
            <a:pPr marL="285750" indent="-285750">
              <a:buFont typeface="Wingdings" pitchFamily="2" charset="2"/>
              <a:buChar char="Ø"/>
            </a:pPr>
            <a:r>
              <a:rPr lang="en" dirty="0">
                <a:solidFill>
                  <a:schemeClr val="tx1"/>
                </a:solidFill>
              </a:rPr>
              <a:t>Price not very clear</a:t>
            </a:r>
          </a:p>
          <a:p>
            <a:pPr marL="285750" indent="-285750">
              <a:buFont typeface="Wingdings" pitchFamily="2" charset="2"/>
              <a:buChar char="Ø"/>
            </a:pPr>
            <a:r>
              <a:rPr lang="en" dirty="0">
                <a:solidFill>
                  <a:schemeClr val="tx1"/>
                </a:solidFill>
              </a:rPr>
              <a:t>Not enough </a:t>
            </a:r>
            <a:r>
              <a:rPr lang="en-IN" dirty="0">
                <a:solidFill>
                  <a:schemeClr val="tx1"/>
                </a:solidFill>
              </a:rPr>
              <a:t>Information</a:t>
            </a:r>
            <a:endParaRPr lang="en" dirty="0">
              <a:solidFill>
                <a:schemeClr val="tx1"/>
              </a:solidFill>
            </a:endParaRPr>
          </a:p>
        </p:txBody>
      </p:sp>
      <p:sp>
        <p:nvSpPr>
          <p:cNvPr id="101" name="Rounded Rectangular Callout 100">
            <a:extLst>
              <a:ext uri="{FF2B5EF4-FFF2-40B4-BE49-F238E27FC236}">
                <a16:creationId xmlns:a16="http://schemas.microsoft.com/office/drawing/2014/main" id="{F8467C03-087B-AC47-AAC5-2B3BF523F53B}"/>
              </a:ext>
            </a:extLst>
          </p:cNvPr>
          <p:cNvSpPr/>
          <p:nvPr/>
        </p:nvSpPr>
        <p:spPr>
          <a:xfrm>
            <a:off x="5926921" y="1540347"/>
            <a:ext cx="3373141" cy="2616699"/>
          </a:xfrm>
          <a:prstGeom prst="wedgeRoundRectCallout">
            <a:avLst>
              <a:gd name="adj1" fmla="val -36264"/>
              <a:gd name="adj2" fmla="val 69919"/>
              <a:gd name="adj3" fmla="val 16667"/>
            </a:avLst>
          </a:prstGeom>
          <a:solidFill>
            <a:srgbClr val="76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dirty="0">
                <a:solidFill>
                  <a:schemeClr val="tx1"/>
                </a:solidFill>
                <a:uFillTx/>
              </a:rPr>
              <a:t>Staff Availability</a:t>
            </a:r>
          </a:p>
          <a:p>
            <a:pPr marL="285750" indent="-285750">
              <a:buFont typeface="Wingdings" pitchFamily="2" charset="2"/>
              <a:buChar char="Ø"/>
            </a:pPr>
            <a:r>
              <a:rPr lang="en-US" dirty="0">
                <a:solidFill>
                  <a:schemeClr val="tx1"/>
                </a:solidFill>
              </a:rPr>
              <a:t>Irritated Staff</a:t>
            </a:r>
            <a:endParaRPr lang="en" dirty="0">
              <a:solidFill>
                <a:schemeClr val="tx1"/>
              </a:solidFill>
            </a:endParaRPr>
          </a:p>
        </p:txBody>
      </p:sp>
      <p:sp>
        <p:nvSpPr>
          <p:cNvPr id="102" name="Rounded Rectangular Callout 101">
            <a:extLst>
              <a:ext uri="{FF2B5EF4-FFF2-40B4-BE49-F238E27FC236}">
                <a16:creationId xmlns:a16="http://schemas.microsoft.com/office/drawing/2014/main" id="{8F03B9F5-E7A5-1943-BAFE-5F3F605BF9A5}"/>
              </a:ext>
            </a:extLst>
          </p:cNvPr>
          <p:cNvSpPr/>
          <p:nvPr/>
        </p:nvSpPr>
        <p:spPr>
          <a:xfrm>
            <a:off x="6844748" y="2871987"/>
            <a:ext cx="3373141" cy="2616699"/>
          </a:xfrm>
          <a:prstGeom prst="wedgeRoundRectCallout">
            <a:avLst>
              <a:gd name="adj1" fmla="val -64623"/>
              <a:gd name="adj2" fmla="val -56420"/>
              <a:gd name="adj3" fmla="val 16667"/>
            </a:avLst>
          </a:prstGeom>
          <a:solidFill>
            <a:srgbClr val="76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dirty="0">
                <a:solidFill>
                  <a:schemeClr val="tx1"/>
                </a:solidFill>
                <a:uFillTx/>
              </a:rPr>
              <a:t>Staff Availability for Beauty Studio</a:t>
            </a:r>
          </a:p>
          <a:p>
            <a:pPr marL="285750" indent="-285750">
              <a:buFont typeface="Wingdings" pitchFamily="2" charset="2"/>
              <a:buChar char="Ø"/>
            </a:pPr>
            <a:r>
              <a:rPr lang="en-US" dirty="0">
                <a:solidFill>
                  <a:schemeClr val="tx1"/>
                </a:solidFill>
              </a:rPr>
              <a:t>Not sure about product matching skin requirement</a:t>
            </a:r>
            <a:endParaRPr lang="en-US" dirty="0">
              <a:solidFill>
                <a:schemeClr val="tx1"/>
              </a:solidFill>
              <a:uFillTx/>
            </a:endParaRPr>
          </a:p>
        </p:txBody>
      </p:sp>
      <p:sp>
        <p:nvSpPr>
          <p:cNvPr id="103" name="Rounded Rectangular Callout 102">
            <a:extLst>
              <a:ext uri="{FF2B5EF4-FFF2-40B4-BE49-F238E27FC236}">
                <a16:creationId xmlns:a16="http://schemas.microsoft.com/office/drawing/2014/main" id="{251A2F88-AB51-B54D-9E8E-AFC6E89B4475}"/>
              </a:ext>
            </a:extLst>
          </p:cNvPr>
          <p:cNvSpPr/>
          <p:nvPr/>
        </p:nvSpPr>
        <p:spPr>
          <a:xfrm>
            <a:off x="8621645" y="3042768"/>
            <a:ext cx="3373141" cy="2616699"/>
          </a:xfrm>
          <a:prstGeom prst="wedgeRoundRectCallout">
            <a:avLst>
              <a:gd name="adj1" fmla="val -26672"/>
              <a:gd name="adj2" fmla="val -62871"/>
              <a:gd name="adj3" fmla="val 16667"/>
            </a:avLst>
          </a:prstGeom>
          <a:solidFill>
            <a:srgbClr val="76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dirty="0">
                <a:solidFill>
                  <a:schemeClr val="tx1"/>
                </a:solidFill>
                <a:uFillTx/>
              </a:rPr>
              <a:t>Long Queues at peak hours</a:t>
            </a:r>
          </a:p>
          <a:p>
            <a:pPr marL="285750" indent="-285750">
              <a:buFont typeface="Wingdings" pitchFamily="2" charset="2"/>
              <a:buChar char="Ø"/>
            </a:pPr>
            <a:r>
              <a:rPr lang="en-US" dirty="0">
                <a:solidFill>
                  <a:schemeClr val="tx1"/>
                </a:solidFill>
              </a:rPr>
              <a:t>Staff availability at counters</a:t>
            </a:r>
            <a:endParaRPr lang="en-US" dirty="0">
              <a:solidFill>
                <a:schemeClr val="tx1"/>
              </a:solidFill>
              <a:uFillTx/>
            </a:endParaRPr>
          </a:p>
          <a:p>
            <a:pPr marL="285750" indent="-285750">
              <a:buFont typeface="Wingdings" pitchFamily="2" charset="2"/>
              <a:buChar char="Ø"/>
            </a:pPr>
            <a:endParaRPr lang="en-US" dirty="0">
              <a:solidFill>
                <a:schemeClr val="tx1"/>
              </a:solidFill>
              <a:uFillTx/>
            </a:endParaRPr>
          </a:p>
        </p:txBody>
      </p:sp>
      <p:sp>
        <p:nvSpPr>
          <p:cNvPr id="104" name="Rounded Rectangular Callout 103">
            <a:extLst>
              <a:ext uri="{FF2B5EF4-FFF2-40B4-BE49-F238E27FC236}">
                <a16:creationId xmlns:a16="http://schemas.microsoft.com/office/drawing/2014/main" id="{41C5FED2-F2AB-C249-A327-D8A7E0CF4974}"/>
              </a:ext>
            </a:extLst>
          </p:cNvPr>
          <p:cNvSpPr/>
          <p:nvPr/>
        </p:nvSpPr>
        <p:spPr>
          <a:xfrm>
            <a:off x="6198108" y="3207622"/>
            <a:ext cx="3373141" cy="2616699"/>
          </a:xfrm>
          <a:prstGeom prst="wedgeRoundRectCallout">
            <a:avLst>
              <a:gd name="adj1" fmla="val 70918"/>
              <a:gd name="adj2" fmla="val -35453"/>
              <a:gd name="adj3" fmla="val 16667"/>
            </a:avLst>
          </a:prstGeom>
          <a:solidFill>
            <a:srgbClr val="76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dirty="0">
                <a:solidFill>
                  <a:schemeClr val="tx1"/>
                </a:solidFill>
                <a:uFillTx/>
              </a:rPr>
              <a:t>Time Taking Process</a:t>
            </a:r>
            <a:endParaRPr lang="en" dirty="0">
              <a:solidFill>
                <a:schemeClr val="tx1"/>
              </a:solidFill>
            </a:endParaRPr>
          </a:p>
        </p:txBody>
      </p:sp>
      <p:cxnSp>
        <p:nvCxnSpPr>
          <p:cNvPr id="106" name="Straight Arrow Connector 105">
            <a:extLst>
              <a:ext uri="{FF2B5EF4-FFF2-40B4-BE49-F238E27FC236}">
                <a16:creationId xmlns:a16="http://schemas.microsoft.com/office/drawing/2014/main" id="{1B5CF7F0-C548-1743-BBB8-EEA741161858}"/>
              </a:ext>
            </a:extLst>
          </p:cNvPr>
          <p:cNvCxnSpPr>
            <a:cxnSpLocks/>
            <a:stCxn id="55" idx="0"/>
            <a:endCxn id="20" idx="2"/>
          </p:cNvCxnSpPr>
          <p:nvPr/>
        </p:nvCxnSpPr>
        <p:spPr>
          <a:xfrm flipH="1" flipV="1">
            <a:off x="6327592" y="2661868"/>
            <a:ext cx="4538" cy="2015311"/>
          </a:xfrm>
          <a:prstGeom prst="straightConnector1">
            <a:avLst/>
          </a:prstGeom>
          <a:ln>
            <a:solidFill>
              <a:srgbClr val="0070C0"/>
            </a:solidFill>
            <a:tailEnd type="triangle"/>
          </a:ln>
        </p:spPr>
        <p:style>
          <a:lnRef idx="1">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0"/>
                                        </p:tgtEl>
                                        <p:attrNameLst>
                                          <p:attrName>style.visibility</p:attrName>
                                        </p:attrNameLst>
                                      </p:cBhvr>
                                      <p:to>
                                        <p:strVal val="visible"/>
                                      </p:to>
                                    </p:set>
                                  </p:childTnLst>
                                  <p:subTnLst>
                                    <p:set>
                                      <p:cBhvr override="childStyle">
                                        <p:cTn dur="1" fill="hold" display="0" masterRel="nextClick" afterEffect="1"/>
                                        <p:tgtEl>
                                          <p:spTgt spid="100"/>
                                        </p:tgtEl>
                                        <p:attrNameLst>
                                          <p:attrName>style.visibility</p:attrName>
                                        </p:attrNameLst>
                                      </p:cBhvr>
                                      <p:to>
                                        <p:strVal val="hidden"/>
                                      </p:to>
                                    </p:set>
                                  </p:sub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1"/>
                                        </p:tgtEl>
                                        <p:attrNameLst>
                                          <p:attrName>style.visibility</p:attrName>
                                        </p:attrNameLst>
                                      </p:cBhvr>
                                      <p:to>
                                        <p:strVal val="visible"/>
                                      </p:to>
                                    </p:set>
                                  </p:childTnLst>
                                  <p:subTnLst>
                                    <p:set>
                                      <p:cBhvr override="childStyle">
                                        <p:cTn dur="1" fill="hold" display="0" masterRel="nextClick" afterEffect="1"/>
                                        <p:tgtEl>
                                          <p:spTgt spid="101"/>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2"/>
                                        </p:tgtEl>
                                        <p:attrNameLst>
                                          <p:attrName>style.visibility</p:attrName>
                                        </p:attrNameLst>
                                      </p:cBhvr>
                                      <p:to>
                                        <p:strVal val="visible"/>
                                      </p:to>
                                    </p:set>
                                  </p:childTnLst>
                                  <p:subTnLst>
                                    <p:set>
                                      <p:cBhvr override="childStyle">
                                        <p:cTn dur="1" fill="hold" display="0" masterRel="nextClick" afterEffect="1"/>
                                        <p:tgtEl>
                                          <p:spTgt spid="102"/>
                                        </p:tgtEl>
                                        <p:attrNameLst>
                                          <p:attrName>style.visibility</p:attrName>
                                        </p:attrNameLst>
                                      </p:cBhvr>
                                      <p:to>
                                        <p:strVal val="hidden"/>
                                      </p:to>
                                    </p:set>
                                  </p:sub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03"/>
                                        </p:tgtEl>
                                        <p:attrNameLst>
                                          <p:attrName>style.visibility</p:attrName>
                                        </p:attrNameLst>
                                      </p:cBhvr>
                                      <p:to>
                                        <p:strVal val="visible"/>
                                      </p:to>
                                    </p:set>
                                  </p:childTnLst>
                                  <p:subTnLst>
                                    <p:set>
                                      <p:cBhvr override="childStyle">
                                        <p:cTn dur="1" fill="hold" display="0" masterRel="nextClick" afterEffect="1"/>
                                        <p:tgtEl>
                                          <p:spTgt spid="103"/>
                                        </p:tgtEl>
                                        <p:attrNameLst>
                                          <p:attrName>style.visibility</p:attrName>
                                        </p:attrNameLst>
                                      </p:cBhvr>
                                      <p:to>
                                        <p:strVal val="hidden"/>
                                      </p:to>
                                    </p:set>
                                  </p:sub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04"/>
                                        </p:tgtEl>
                                        <p:attrNameLst>
                                          <p:attrName>style.visibility</p:attrName>
                                        </p:attrNameLst>
                                      </p:cBhvr>
                                      <p:to>
                                        <p:strVal val="visible"/>
                                      </p:to>
                                    </p:set>
                                  </p:childTnLst>
                                  <p:subTnLst>
                                    <p:set>
                                      <p:cBhvr override="childStyle">
                                        <p:cTn dur="1" fill="hold" display="0" masterRel="nextClick" afterEffect="1"/>
                                        <p:tgtEl>
                                          <p:spTgt spid="10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20" grpId="0" animBg="1"/>
      <p:bldP spid="19" grpId="0" animBg="1"/>
      <p:bldP spid="21" grpId="0" animBg="1"/>
      <p:bldP spid="36" grpId="0" animBg="1"/>
      <p:bldP spid="55" grpId="0" animBg="1"/>
      <p:bldP spid="62" grpId="0" animBg="1"/>
      <p:bldP spid="68" grpId="0" animBg="1"/>
      <p:bldP spid="87" grpId="0" animBg="1"/>
      <p:bldP spid="92" grpId="0"/>
      <p:bldP spid="93" grpId="0"/>
      <p:bldP spid="100" grpId="0" animBg="1"/>
      <p:bldP spid="101" grpId="0" animBg="1"/>
      <p:bldP spid="102" grpId="0" animBg="1"/>
      <p:bldP spid="103" grpId="0" animBg="1"/>
      <p:bldP spid="1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As – Is Process : Online</a:t>
            </a:r>
            <a:endParaRPr lang="en-SG" dirty="0">
              <a:uFillTx/>
            </a:endParaRPr>
          </a:p>
        </p:txBody>
      </p:sp>
      <p:sp>
        <p:nvSpPr>
          <p:cNvPr id="6" name="TextBox 5"/>
          <p:cNvSpPr txBox="1">
            <a:spLocks/>
          </p:cNvSpPr>
          <p:nvPr/>
        </p:nvSpPr>
        <p:spPr>
          <a:xfrm>
            <a:off x="189255" y="2064094"/>
            <a:ext cx="1144865" cy="369332"/>
          </a:xfrm>
          <a:prstGeom prst="rect">
            <a:avLst/>
          </a:prstGeom>
          <a:noFill/>
        </p:spPr>
        <p:txBody>
          <a:bodyPr wrap="none" rtlCol="0">
            <a:spAutoFit/>
          </a:bodyPr>
          <a:lstStyle/>
          <a:p>
            <a:r>
              <a:rPr lang="en-US" b="1" dirty="0">
                <a:uFillTx/>
              </a:rPr>
              <a:t>Customer</a:t>
            </a:r>
            <a:endParaRPr lang="en-SG" b="1" dirty="0">
              <a:uFillTx/>
            </a:endParaRPr>
          </a:p>
        </p:txBody>
      </p:sp>
      <p:sp>
        <p:nvSpPr>
          <p:cNvPr id="7" name="TextBox 6"/>
          <p:cNvSpPr txBox="1">
            <a:spLocks/>
          </p:cNvSpPr>
          <p:nvPr/>
        </p:nvSpPr>
        <p:spPr>
          <a:xfrm>
            <a:off x="269700" y="4752189"/>
            <a:ext cx="1010213" cy="369332"/>
          </a:xfrm>
          <a:prstGeom prst="rect">
            <a:avLst/>
          </a:prstGeom>
          <a:noFill/>
        </p:spPr>
        <p:txBody>
          <a:bodyPr wrap="none" rtlCol="0">
            <a:spAutoFit/>
          </a:bodyPr>
          <a:lstStyle/>
          <a:p>
            <a:r>
              <a:rPr lang="en-US" b="1" dirty="0">
                <a:uFillTx/>
              </a:rPr>
              <a:t>Sephora</a:t>
            </a:r>
            <a:endParaRPr lang="en-SG" b="1" dirty="0">
              <a:uFillTx/>
            </a:endParaRPr>
          </a:p>
        </p:txBody>
      </p:sp>
      <p:sp>
        <p:nvSpPr>
          <p:cNvPr id="12" name="Rounded Rectangle 11"/>
          <p:cNvSpPr>
            <a:spLocks/>
          </p:cNvSpPr>
          <p:nvPr/>
        </p:nvSpPr>
        <p:spPr>
          <a:xfrm>
            <a:off x="1447932" y="1900409"/>
            <a:ext cx="937137"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Opens</a:t>
            </a:r>
            <a:r>
              <a:rPr lang="en-US" sz="1600" dirty="0">
                <a:solidFill>
                  <a:schemeClr val="tx1"/>
                </a:solidFill>
              </a:rPr>
              <a:t> </a:t>
            </a:r>
            <a:r>
              <a:rPr lang="en-US" sz="1600" b="1" dirty="0">
                <a:solidFill>
                  <a:schemeClr val="tx1"/>
                </a:solidFill>
              </a:rPr>
              <a:t>App</a:t>
            </a:r>
            <a:endParaRPr lang="en-SG" sz="1600" b="1" dirty="0">
              <a:solidFill>
                <a:schemeClr val="tx1"/>
              </a:solidFill>
            </a:endParaRPr>
          </a:p>
        </p:txBody>
      </p:sp>
      <p:sp>
        <p:nvSpPr>
          <p:cNvPr id="13" name="Rounded Rectangle 12"/>
          <p:cNvSpPr>
            <a:spLocks/>
          </p:cNvSpPr>
          <p:nvPr/>
        </p:nvSpPr>
        <p:spPr>
          <a:xfrm>
            <a:off x="2738159" y="1906489"/>
            <a:ext cx="1242583"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uFillTx/>
              </a:rPr>
              <a:t>Search for product</a:t>
            </a:r>
            <a:endParaRPr lang="en-SG" sz="1600" b="1" dirty="0">
              <a:solidFill>
                <a:schemeClr val="tx1"/>
              </a:solidFill>
              <a:uFillTx/>
            </a:endParaRPr>
          </a:p>
        </p:txBody>
      </p:sp>
      <p:sp>
        <p:nvSpPr>
          <p:cNvPr id="15" name="Rounded Rectangle 14"/>
          <p:cNvSpPr>
            <a:spLocks/>
          </p:cNvSpPr>
          <p:nvPr/>
        </p:nvSpPr>
        <p:spPr>
          <a:xfrm>
            <a:off x="6919270" y="1855892"/>
            <a:ext cx="1067709"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Select delivery address</a:t>
            </a:r>
            <a:endParaRPr lang="en-SG" sz="1600" b="1" dirty="0">
              <a:solidFill>
                <a:schemeClr val="tx1"/>
              </a:solidFill>
            </a:endParaRPr>
          </a:p>
        </p:txBody>
      </p:sp>
      <p:sp>
        <p:nvSpPr>
          <p:cNvPr id="16" name="Rounded Rectangle 15"/>
          <p:cNvSpPr>
            <a:spLocks/>
          </p:cNvSpPr>
          <p:nvPr/>
        </p:nvSpPr>
        <p:spPr>
          <a:xfrm>
            <a:off x="8219246" y="1841226"/>
            <a:ext cx="1190409"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Select payment mode</a:t>
            </a:r>
            <a:endParaRPr lang="en-SG" sz="1600" b="1" dirty="0">
              <a:solidFill>
                <a:schemeClr val="tx1"/>
              </a:solidFill>
            </a:endParaRPr>
          </a:p>
        </p:txBody>
      </p:sp>
      <p:sp>
        <p:nvSpPr>
          <p:cNvPr id="20" name="Rounded Rectangle 19"/>
          <p:cNvSpPr>
            <a:spLocks/>
          </p:cNvSpPr>
          <p:nvPr/>
        </p:nvSpPr>
        <p:spPr>
          <a:xfrm>
            <a:off x="5637559" y="1857534"/>
            <a:ext cx="999582"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Selects product</a:t>
            </a:r>
            <a:endParaRPr lang="en-SG" sz="1600" b="1" dirty="0">
              <a:solidFill>
                <a:schemeClr val="tx1"/>
              </a:solidFill>
            </a:endParaRPr>
          </a:p>
        </p:txBody>
      </p:sp>
      <p:sp>
        <p:nvSpPr>
          <p:cNvPr id="19" name="Rounded Rectangle 18"/>
          <p:cNvSpPr>
            <a:spLocks/>
          </p:cNvSpPr>
          <p:nvPr/>
        </p:nvSpPr>
        <p:spPr>
          <a:xfrm>
            <a:off x="9567394" y="4396359"/>
            <a:ext cx="1132036"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uFillTx/>
              </a:rPr>
              <a:t>Process Order</a:t>
            </a:r>
            <a:endParaRPr lang="en-SG" sz="1600" b="1" dirty="0">
              <a:solidFill>
                <a:schemeClr val="tx1"/>
              </a:solidFill>
              <a:uFillTx/>
            </a:endParaRPr>
          </a:p>
        </p:txBody>
      </p:sp>
      <p:cxnSp>
        <p:nvCxnSpPr>
          <p:cNvPr id="22" name="Straight Arrow Connector 21"/>
          <p:cNvCxnSpPr>
            <a:cxnSpLocks/>
            <a:stCxn id="12" idx="3"/>
          </p:cNvCxnSpPr>
          <p:nvPr/>
        </p:nvCxnSpPr>
        <p:spPr>
          <a:xfrm>
            <a:off x="2385069" y="2302576"/>
            <a:ext cx="316522" cy="0"/>
          </a:xfrm>
          <a:prstGeom prst="straightConnector1">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995220" y="2233582"/>
            <a:ext cx="179493" cy="0"/>
          </a:xfrm>
          <a:prstGeom prst="straightConnector1">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15" idx="3"/>
          </p:cNvCxnSpPr>
          <p:nvPr/>
        </p:nvCxnSpPr>
        <p:spPr>
          <a:xfrm flipV="1">
            <a:off x="7986979" y="2243393"/>
            <a:ext cx="274471" cy="1466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9774443" y="2661868"/>
            <a:ext cx="0" cy="173449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Diamond 35">
            <a:extLst>
              <a:ext uri="{FF2B5EF4-FFF2-40B4-BE49-F238E27FC236}">
                <a16:creationId xmlns:a16="http://schemas.microsoft.com/office/drawing/2014/main" id="{F2A5821E-2D48-E847-812C-7C0F45831E07}"/>
              </a:ext>
            </a:extLst>
          </p:cNvPr>
          <p:cNvSpPr/>
          <p:nvPr/>
        </p:nvSpPr>
        <p:spPr>
          <a:xfrm>
            <a:off x="4186046" y="1757343"/>
            <a:ext cx="1190409" cy="973285"/>
          </a:xfrm>
          <a:prstGeom prst="diamond">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Found?</a:t>
            </a:r>
          </a:p>
        </p:txBody>
      </p:sp>
      <p:sp>
        <p:nvSpPr>
          <p:cNvPr id="62" name="Oval 61">
            <a:extLst>
              <a:ext uri="{FF2B5EF4-FFF2-40B4-BE49-F238E27FC236}">
                <a16:creationId xmlns:a16="http://schemas.microsoft.com/office/drawing/2014/main" id="{0E1CADBC-26A9-DD4D-9C86-19BAAB47A01C}"/>
              </a:ext>
            </a:extLst>
          </p:cNvPr>
          <p:cNvSpPr/>
          <p:nvPr/>
        </p:nvSpPr>
        <p:spPr>
          <a:xfrm>
            <a:off x="11486520" y="999095"/>
            <a:ext cx="365763" cy="168367"/>
          </a:xfrm>
          <a:prstGeom prst="ellipse">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uFillTx/>
            </a:endParaRPr>
          </a:p>
        </p:txBody>
      </p:sp>
      <p:cxnSp>
        <p:nvCxnSpPr>
          <p:cNvPr id="65" name="Straight Arrow Connector 64">
            <a:extLst>
              <a:ext uri="{FF2B5EF4-FFF2-40B4-BE49-F238E27FC236}">
                <a16:creationId xmlns:a16="http://schemas.microsoft.com/office/drawing/2014/main" id="{60F335D1-DCE9-1F44-885B-A9D8A01A775C}"/>
              </a:ext>
            </a:extLst>
          </p:cNvPr>
          <p:cNvCxnSpPr>
            <a:cxnSpLocks/>
          </p:cNvCxnSpPr>
          <p:nvPr/>
        </p:nvCxnSpPr>
        <p:spPr>
          <a:xfrm>
            <a:off x="5390638" y="2233581"/>
            <a:ext cx="246920" cy="0"/>
          </a:xfrm>
          <a:prstGeom prst="straightConnector1">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5225032-2276-E643-8001-3F904ED37160}"/>
              </a:ext>
            </a:extLst>
          </p:cNvPr>
          <p:cNvCxnSpPr>
            <a:cxnSpLocks/>
            <a:stCxn id="20" idx="3"/>
          </p:cNvCxnSpPr>
          <p:nvPr/>
        </p:nvCxnSpPr>
        <p:spPr>
          <a:xfrm>
            <a:off x="6637141" y="2259701"/>
            <a:ext cx="298231" cy="0"/>
          </a:xfrm>
          <a:prstGeom prst="straightConnector1">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6B6AD528-2598-0F45-9DD1-5758E730639F}"/>
              </a:ext>
            </a:extLst>
          </p:cNvPr>
          <p:cNvSpPr/>
          <p:nvPr/>
        </p:nvSpPr>
        <p:spPr>
          <a:xfrm>
            <a:off x="11486520" y="3025813"/>
            <a:ext cx="365763" cy="168367"/>
          </a:xfrm>
          <a:prstGeom prst="ellipse">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uFillTx/>
            </a:endParaRPr>
          </a:p>
        </p:txBody>
      </p:sp>
      <p:cxnSp>
        <p:nvCxnSpPr>
          <p:cNvPr id="89" name="Straight Connector 88">
            <a:extLst>
              <a:ext uri="{FF2B5EF4-FFF2-40B4-BE49-F238E27FC236}">
                <a16:creationId xmlns:a16="http://schemas.microsoft.com/office/drawing/2014/main" id="{C3E9FFE1-8E82-E64A-994F-0A53D1321122}"/>
              </a:ext>
            </a:extLst>
          </p:cNvPr>
          <p:cNvCxnSpPr/>
          <p:nvPr/>
        </p:nvCxnSpPr>
        <p:spPr>
          <a:xfrm>
            <a:off x="225083" y="3929890"/>
            <a:ext cx="11750917" cy="0"/>
          </a:xfrm>
          <a:prstGeom prst="line">
            <a:avLst/>
          </a:prstGeom>
          <a:ln>
            <a:solidFill>
              <a:schemeClr val="tx1"/>
            </a:solidFill>
            <a:prstDash val="dash"/>
          </a:ln>
        </p:spPr>
        <p:style>
          <a:lnRef idx="1">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22C6E6E3-F3FC-BE47-8020-32B7C22D3FD2}"/>
              </a:ext>
            </a:extLst>
          </p:cNvPr>
          <p:cNvSpPr txBox="1"/>
          <p:nvPr/>
        </p:nvSpPr>
        <p:spPr>
          <a:xfrm>
            <a:off x="5211604" y="2322013"/>
            <a:ext cx="604988" cy="369332"/>
          </a:xfrm>
          <a:prstGeom prst="rect">
            <a:avLst/>
          </a:prstGeom>
        </p:spPr>
        <p:txBody>
          <a:bodyPr wrap="square" rtlCol="0">
            <a:spAutoFit/>
          </a:bodyPr>
          <a:lstStyle/>
          <a:p>
            <a:r>
              <a:rPr lang="en-US" dirty="0"/>
              <a:t>Yes</a:t>
            </a:r>
          </a:p>
        </p:txBody>
      </p:sp>
      <p:sp>
        <p:nvSpPr>
          <p:cNvPr id="104" name="Rounded Rectangular Callout 103">
            <a:extLst>
              <a:ext uri="{FF2B5EF4-FFF2-40B4-BE49-F238E27FC236}">
                <a16:creationId xmlns:a16="http://schemas.microsoft.com/office/drawing/2014/main" id="{41C5FED2-F2AB-C249-A327-D8A7E0CF4974}"/>
              </a:ext>
            </a:extLst>
          </p:cNvPr>
          <p:cNvSpPr/>
          <p:nvPr/>
        </p:nvSpPr>
        <p:spPr>
          <a:xfrm>
            <a:off x="317998" y="3662173"/>
            <a:ext cx="3547814" cy="2616693"/>
          </a:xfrm>
          <a:prstGeom prst="wedgeRoundRectCallout">
            <a:avLst>
              <a:gd name="adj1" fmla="val 35694"/>
              <a:gd name="adj2" fmla="val -85646"/>
              <a:gd name="adj3" fmla="val 16667"/>
            </a:avLst>
          </a:prstGeom>
          <a:solidFill>
            <a:srgbClr val="76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US" dirty="0">
                <a:solidFill>
                  <a:schemeClr val="tx1"/>
                </a:solidFill>
                <a:uFillTx/>
              </a:rPr>
              <a:t>Product Out Of Stock</a:t>
            </a:r>
          </a:p>
          <a:p>
            <a:pPr marL="285750" indent="-285750">
              <a:buFont typeface="Wingdings" pitchFamily="2" charset="2"/>
              <a:buChar char="Ø"/>
            </a:pPr>
            <a:r>
              <a:rPr lang="en-US" dirty="0">
                <a:solidFill>
                  <a:schemeClr val="tx1"/>
                </a:solidFill>
              </a:rPr>
              <a:t>Not sure if product color will match skin tone</a:t>
            </a:r>
          </a:p>
          <a:p>
            <a:pPr marL="285750" indent="-285750">
              <a:buFont typeface="Wingdings" pitchFamily="2" charset="2"/>
              <a:buChar char="Ø"/>
            </a:pPr>
            <a:r>
              <a:rPr lang="en-US" dirty="0">
                <a:solidFill>
                  <a:schemeClr val="tx1"/>
                </a:solidFill>
              </a:rPr>
              <a:t>Not many male products</a:t>
            </a:r>
            <a:endParaRPr lang="en" dirty="0">
              <a:solidFill>
                <a:schemeClr val="tx1"/>
              </a:solidFill>
            </a:endParaRPr>
          </a:p>
        </p:txBody>
      </p:sp>
      <p:cxnSp>
        <p:nvCxnSpPr>
          <p:cNvPr id="40" name="Elbow Connector 39">
            <a:extLst>
              <a:ext uri="{FF2B5EF4-FFF2-40B4-BE49-F238E27FC236}">
                <a16:creationId xmlns:a16="http://schemas.microsoft.com/office/drawing/2014/main" id="{4875BCC8-BE64-904B-A21F-64A018AF9331}"/>
              </a:ext>
            </a:extLst>
          </p:cNvPr>
          <p:cNvCxnSpPr>
            <a:cxnSpLocks/>
            <a:endCxn id="62" idx="2"/>
          </p:cNvCxnSpPr>
          <p:nvPr/>
        </p:nvCxnSpPr>
        <p:spPr>
          <a:xfrm flipV="1">
            <a:off x="4781250" y="1083279"/>
            <a:ext cx="6705270" cy="672288"/>
          </a:xfrm>
          <a:prstGeom prst="bentConnector3">
            <a:avLst>
              <a:gd name="adj1" fmla="val 277"/>
            </a:avLst>
          </a:prstGeom>
          <a:ln>
            <a:solidFill>
              <a:srgbClr val="0070C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40A05040-8014-8548-B84E-F755E6F58ED0}"/>
              </a:ext>
            </a:extLst>
          </p:cNvPr>
          <p:cNvSpPr txBox="1"/>
          <p:nvPr/>
        </p:nvSpPr>
        <p:spPr>
          <a:xfrm>
            <a:off x="4951828" y="1308295"/>
            <a:ext cx="468398" cy="369332"/>
          </a:xfrm>
          <a:prstGeom prst="rect">
            <a:avLst/>
          </a:prstGeom>
        </p:spPr>
        <p:txBody>
          <a:bodyPr wrap="none" rtlCol="0">
            <a:spAutoFit/>
          </a:bodyPr>
          <a:lstStyle/>
          <a:p>
            <a:r>
              <a:rPr lang="en-US" dirty="0"/>
              <a:t>No</a:t>
            </a:r>
          </a:p>
        </p:txBody>
      </p:sp>
      <p:sp>
        <p:nvSpPr>
          <p:cNvPr id="48" name="Rounded Rectangle 47">
            <a:extLst>
              <a:ext uri="{FF2B5EF4-FFF2-40B4-BE49-F238E27FC236}">
                <a16:creationId xmlns:a16="http://schemas.microsoft.com/office/drawing/2014/main" id="{2C754F41-F6B7-1F42-A889-E576F7E2D7A3}"/>
              </a:ext>
            </a:extLst>
          </p:cNvPr>
          <p:cNvSpPr>
            <a:spLocks/>
          </p:cNvSpPr>
          <p:nvPr/>
        </p:nvSpPr>
        <p:spPr>
          <a:xfrm>
            <a:off x="9620517" y="1841226"/>
            <a:ext cx="1190409"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Confirm purchase</a:t>
            </a:r>
            <a:endParaRPr lang="en-SG" sz="1600" b="1" dirty="0">
              <a:solidFill>
                <a:schemeClr val="tx1"/>
              </a:solidFill>
            </a:endParaRPr>
          </a:p>
        </p:txBody>
      </p:sp>
      <p:cxnSp>
        <p:nvCxnSpPr>
          <p:cNvPr id="49" name="Straight Arrow Connector 48">
            <a:extLst>
              <a:ext uri="{FF2B5EF4-FFF2-40B4-BE49-F238E27FC236}">
                <a16:creationId xmlns:a16="http://schemas.microsoft.com/office/drawing/2014/main" id="{FF8D6213-488E-D14D-A155-0D1BEEF71686}"/>
              </a:ext>
            </a:extLst>
          </p:cNvPr>
          <p:cNvCxnSpPr>
            <a:cxnSpLocks/>
            <a:endCxn id="48" idx="1"/>
          </p:cNvCxnSpPr>
          <p:nvPr/>
        </p:nvCxnSpPr>
        <p:spPr>
          <a:xfrm flipV="1">
            <a:off x="9409655" y="2243393"/>
            <a:ext cx="210862" cy="59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32F43482-DE13-AC4E-9A94-A17922795DCA}"/>
              </a:ext>
            </a:extLst>
          </p:cNvPr>
          <p:cNvSpPr>
            <a:spLocks/>
          </p:cNvSpPr>
          <p:nvPr/>
        </p:nvSpPr>
        <p:spPr>
          <a:xfrm>
            <a:off x="10081306" y="2792013"/>
            <a:ext cx="1190409" cy="804334"/>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Deliver Product</a:t>
            </a:r>
            <a:endParaRPr lang="en-SG" sz="1600" b="1" dirty="0">
              <a:solidFill>
                <a:schemeClr val="tx1"/>
              </a:solidFill>
            </a:endParaRPr>
          </a:p>
        </p:txBody>
      </p:sp>
      <p:cxnSp>
        <p:nvCxnSpPr>
          <p:cNvPr id="56" name="Straight Arrow Connector 55">
            <a:extLst>
              <a:ext uri="{FF2B5EF4-FFF2-40B4-BE49-F238E27FC236}">
                <a16:creationId xmlns:a16="http://schemas.microsoft.com/office/drawing/2014/main" id="{E4D9B3D0-7A23-A542-A01F-F10F90E619D0}"/>
              </a:ext>
            </a:extLst>
          </p:cNvPr>
          <p:cNvCxnSpPr>
            <a:cxnSpLocks/>
          </p:cNvCxnSpPr>
          <p:nvPr/>
        </p:nvCxnSpPr>
        <p:spPr>
          <a:xfrm flipV="1">
            <a:off x="10494498" y="3596349"/>
            <a:ext cx="0" cy="80001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DD5C183-8871-A14D-B5D6-CAE0D769F3D8}"/>
              </a:ext>
            </a:extLst>
          </p:cNvPr>
          <p:cNvCxnSpPr>
            <a:cxnSpLocks/>
          </p:cNvCxnSpPr>
          <p:nvPr/>
        </p:nvCxnSpPr>
        <p:spPr>
          <a:xfrm flipV="1">
            <a:off x="11275658" y="3115938"/>
            <a:ext cx="210862" cy="59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2" name="Rounded Rectangular Callout 71">
            <a:extLst>
              <a:ext uri="{FF2B5EF4-FFF2-40B4-BE49-F238E27FC236}">
                <a16:creationId xmlns:a16="http://schemas.microsoft.com/office/drawing/2014/main" id="{755B5F26-F6A9-7F4A-B219-D5D893A25869}"/>
              </a:ext>
            </a:extLst>
          </p:cNvPr>
          <p:cNvSpPr/>
          <p:nvPr/>
        </p:nvSpPr>
        <p:spPr>
          <a:xfrm>
            <a:off x="5653276" y="3490179"/>
            <a:ext cx="3547814" cy="2616693"/>
          </a:xfrm>
          <a:prstGeom prst="wedgeRoundRectCallout">
            <a:avLst>
              <a:gd name="adj1" fmla="val 75346"/>
              <a:gd name="adj2" fmla="val -64679"/>
              <a:gd name="adj3" fmla="val 16667"/>
            </a:avLst>
          </a:prstGeom>
          <a:solidFill>
            <a:srgbClr val="76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Ø"/>
            </a:pPr>
            <a:r>
              <a:rPr lang="en" dirty="0">
                <a:solidFill>
                  <a:schemeClr val="tx1"/>
                </a:solidFill>
              </a:rPr>
              <a:t>Wrong product </a:t>
            </a:r>
            <a:r>
              <a:rPr lang="en-IN" dirty="0">
                <a:solidFill>
                  <a:schemeClr val="tx1"/>
                </a:solidFill>
              </a:rPr>
              <a:t>delivery</a:t>
            </a:r>
            <a:endParaRPr lang="en" dirty="0">
              <a:solidFill>
                <a:schemeClr val="tx1"/>
              </a:solidFill>
            </a:endParaRPr>
          </a:p>
          <a:p>
            <a:pPr marL="285750" indent="-285750">
              <a:buFont typeface="Wingdings" pitchFamily="2" charset="2"/>
              <a:buChar char="Ø"/>
            </a:pPr>
            <a:r>
              <a:rPr lang="en" dirty="0">
                <a:solidFill>
                  <a:schemeClr val="tx1"/>
                </a:solidFill>
              </a:rPr>
              <a:t>Lost Package</a:t>
            </a:r>
          </a:p>
          <a:p>
            <a:pPr marL="285750" indent="-285750">
              <a:buFont typeface="Wingdings" pitchFamily="2" charset="2"/>
              <a:buChar char="Ø"/>
            </a:pPr>
            <a:r>
              <a:rPr lang="en" dirty="0">
                <a:solidFill>
                  <a:schemeClr val="tx1"/>
                </a:solidFill>
              </a:rPr>
              <a:t>Long shipping duration</a:t>
            </a:r>
          </a:p>
          <a:p>
            <a:pPr marL="285750" indent="-285750">
              <a:buFont typeface="Wingdings" pitchFamily="2" charset="2"/>
              <a:buChar char="Ø"/>
            </a:pPr>
            <a:r>
              <a:rPr lang="en" dirty="0">
                <a:solidFill>
                  <a:schemeClr val="tx1"/>
                </a:solidFill>
              </a:rPr>
              <a:t>Did not like product</a:t>
            </a:r>
          </a:p>
        </p:txBody>
      </p:sp>
    </p:spTree>
    <p:extLst>
      <p:ext uri="{BB962C8B-B14F-4D97-AF65-F5344CB8AC3E}">
        <p14:creationId xmlns:p14="http://schemas.microsoft.com/office/powerpoint/2010/main" val="82649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4"/>
                                        </p:tgtEl>
                                        <p:attrNameLst>
                                          <p:attrName>style.visibility</p:attrName>
                                        </p:attrNameLst>
                                      </p:cBhvr>
                                      <p:to>
                                        <p:strVal val="visible"/>
                                      </p:to>
                                    </p:set>
                                  </p:childTnLst>
                                  <p:subTnLst>
                                    <p:set>
                                      <p:cBhvr override="childStyle">
                                        <p:cTn dur="1" fill="hold" display="0" masterRel="nextClick" afterEffect="1"/>
                                        <p:tgtEl>
                                          <p:spTgt spid="104"/>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2"/>
                                        </p:tgtEl>
                                        <p:attrNameLst>
                                          <p:attrName>style.visibility</p:attrName>
                                        </p:attrNameLst>
                                      </p:cBhvr>
                                      <p:to>
                                        <p:strVal val="visible"/>
                                      </p:to>
                                    </p:set>
                                  </p:childTnLst>
                                  <p:subTnLst>
                                    <p:set>
                                      <p:cBhvr override="childStyle">
                                        <p:cTn dur="1" fill="hold" display="0" masterRel="nextClick" afterEffect="1"/>
                                        <p:tgtEl>
                                          <p:spTgt spid="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20" grpId="0" animBg="1"/>
      <p:bldP spid="19" grpId="0" animBg="1"/>
      <p:bldP spid="36" grpId="0" animBg="1"/>
      <p:bldP spid="62" grpId="0" animBg="1"/>
      <p:bldP spid="87" grpId="0" animBg="1"/>
      <p:bldP spid="93" grpId="0"/>
      <p:bldP spid="104" grpId="0" animBg="1"/>
      <p:bldP spid="14" grpId="0"/>
      <p:bldP spid="48" grpId="0" animBg="1"/>
      <p:bldP spid="52" grpId="0" animBg="1"/>
      <p:bldP spid="7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47DDD8-8784-4821-81DE-4375BC0C0161}"/>
              </a:ext>
            </a:extLst>
          </p:cNvPr>
          <p:cNvSpPr>
            <a:spLocks noGrp="1"/>
          </p:cNvSpPr>
          <p:nvPr>
            <p:ph type="title"/>
          </p:nvPr>
        </p:nvSpPr>
        <p:spPr>
          <a:xfrm>
            <a:off x="7111800" y="3051313"/>
            <a:ext cx="4648200" cy="1736586"/>
          </a:xfrm>
        </p:spPr>
        <p:txBody>
          <a:bodyPr/>
          <a:lstStyle/>
          <a:p>
            <a:r>
              <a:rPr lang="en-US" dirty="0"/>
              <a:t>Recurring Order Process</a:t>
            </a:r>
          </a:p>
        </p:txBody>
      </p:sp>
    </p:spTree>
    <p:extLst>
      <p:ext uri="{BB962C8B-B14F-4D97-AF65-F5344CB8AC3E}">
        <p14:creationId xmlns:p14="http://schemas.microsoft.com/office/powerpoint/2010/main" val="244726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3"/>
          <p:cNvSpPr txBox="1">
            <a:spLocks noGrp="1"/>
          </p:cNvSpPr>
          <p:nvPr>
            <p:ph type="title"/>
          </p:nvPr>
        </p:nvSpPr>
        <p:spPr>
          <a:xfrm>
            <a:off x="431800" y="182300"/>
            <a:ext cx="11328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dirty="0">
                <a:solidFill>
                  <a:schemeClr val="tx1"/>
                </a:solidFill>
              </a:rPr>
              <a:t>Delighting Customers – Recurring Online Orders</a:t>
            </a:r>
            <a:endParaRPr dirty="0">
              <a:solidFill>
                <a:schemeClr val="tx1"/>
              </a:solidFill>
            </a:endParaRPr>
          </a:p>
        </p:txBody>
      </p:sp>
      <p:sp>
        <p:nvSpPr>
          <p:cNvPr id="463" name="Google Shape;463;p43"/>
          <p:cNvSpPr txBox="1">
            <a:spLocks noGrp="1"/>
          </p:cNvSpPr>
          <p:nvPr>
            <p:ph type="body" idx="1"/>
          </p:nvPr>
        </p:nvSpPr>
        <p:spPr>
          <a:xfrm>
            <a:off x="431800" y="1008000"/>
            <a:ext cx="11339513" cy="36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1800"/>
              <a:buNone/>
            </a:pPr>
            <a:r>
              <a:rPr lang="en-US">
                <a:solidFill>
                  <a:schemeClr val="tx1"/>
                </a:solidFill>
              </a:rPr>
              <a:t>Swimlanes (As-Is)</a:t>
            </a:r>
            <a:endParaRPr>
              <a:solidFill>
                <a:schemeClr val="tx1"/>
              </a:solidFill>
            </a:endParaRPr>
          </a:p>
        </p:txBody>
      </p:sp>
      <p:sp>
        <p:nvSpPr>
          <p:cNvPr id="466" name="Google Shape;466;p43"/>
          <p:cNvSpPr txBox="1"/>
          <p:nvPr/>
        </p:nvSpPr>
        <p:spPr>
          <a:xfrm>
            <a:off x="567267" y="2489200"/>
            <a:ext cx="11320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ndara"/>
                <a:ea typeface="Candara"/>
                <a:cs typeface="Candara"/>
                <a:sym typeface="Candara"/>
              </a:rPr>
              <a:t>Customer</a:t>
            </a:r>
            <a:endParaRPr sz="1800">
              <a:latin typeface="Candara"/>
              <a:ea typeface="Candara"/>
              <a:cs typeface="Candara"/>
              <a:sym typeface="Candara"/>
            </a:endParaRPr>
          </a:p>
        </p:txBody>
      </p:sp>
      <p:sp>
        <p:nvSpPr>
          <p:cNvPr id="467" name="Google Shape;467;p43"/>
          <p:cNvSpPr txBox="1"/>
          <p:nvPr/>
        </p:nvSpPr>
        <p:spPr>
          <a:xfrm>
            <a:off x="639271" y="4546601"/>
            <a:ext cx="99899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ndara"/>
                <a:ea typeface="Candara"/>
                <a:cs typeface="Candara"/>
                <a:sym typeface="Candara"/>
              </a:rPr>
              <a:t>Sephora</a:t>
            </a:r>
            <a:endParaRPr sz="1800">
              <a:latin typeface="Candara"/>
              <a:ea typeface="Candara"/>
              <a:cs typeface="Candara"/>
              <a:sym typeface="Candara"/>
            </a:endParaRPr>
          </a:p>
        </p:txBody>
      </p:sp>
      <p:sp>
        <p:nvSpPr>
          <p:cNvPr id="468" name="Google Shape;468;p43"/>
          <p:cNvSpPr/>
          <p:nvPr/>
        </p:nvSpPr>
        <p:spPr>
          <a:xfrm>
            <a:off x="465667" y="1693333"/>
            <a:ext cx="11091333" cy="3953934"/>
          </a:xfrm>
          <a:prstGeom prst="rect">
            <a:avLst/>
          </a:prstGeom>
          <a:noFill/>
          <a:ln w="12700" cap="flat" cmpd="sng">
            <a:solidFill>
              <a:srgbClr val="548C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ndara"/>
              <a:ea typeface="Candara"/>
              <a:cs typeface="Candara"/>
              <a:sym typeface="Candara"/>
            </a:endParaRPr>
          </a:p>
        </p:txBody>
      </p:sp>
      <p:sp>
        <p:nvSpPr>
          <p:cNvPr id="469" name="Google Shape;469;p43"/>
          <p:cNvSpPr/>
          <p:nvPr/>
        </p:nvSpPr>
        <p:spPr>
          <a:xfrm>
            <a:off x="465666" y="1684867"/>
            <a:ext cx="11091333" cy="1985433"/>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ndara"/>
              <a:ea typeface="Candara"/>
              <a:cs typeface="Candara"/>
              <a:sym typeface="Candara"/>
            </a:endParaRPr>
          </a:p>
        </p:txBody>
      </p:sp>
      <p:sp>
        <p:nvSpPr>
          <p:cNvPr id="470" name="Google Shape;470;p43"/>
          <p:cNvSpPr/>
          <p:nvPr/>
        </p:nvSpPr>
        <p:spPr>
          <a:xfrm>
            <a:off x="465666" y="1684867"/>
            <a:ext cx="1346202" cy="3953934"/>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ndara"/>
              <a:ea typeface="Candara"/>
              <a:cs typeface="Candara"/>
              <a:sym typeface="Candara"/>
            </a:endParaRPr>
          </a:p>
        </p:txBody>
      </p:sp>
      <p:sp>
        <p:nvSpPr>
          <p:cNvPr id="471" name="Google Shape;471;p43"/>
          <p:cNvSpPr/>
          <p:nvPr/>
        </p:nvSpPr>
        <p:spPr>
          <a:xfrm>
            <a:off x="1921932"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Opens App</a:t>
            </a:r>
            <a:endParaRPr sz="1600" b="1" dirty="0">
              <a:solidFill>
                <a:schemeClr val="tx1"/>
              </a:solidFill>
              <a:sym typeface="Candara"/>
            </a:endParaRPr>
          </a:p>
        </p:txBody>
      </p:sp>
      <p:sp>
        <p:nvSpPr>
          <p:cNvPr id="472" name="Google Shape;472;p43"/>
          <p:cNvSpPr/>
          <p:nvPr/>
        </p:nvSpPr>
        <p:spPr>
          <a:xfrm>
            <a:off x="3481492"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Search for product</a:t>
            </a:r>
            <a:endParaRPr sz="1600" b="1">
              <a:solidFill>
                <a:schemeClr val="tx1"/>
              </a:solidFill>
              <a:sym typeface="Candara"/>
            </a:endParaRPr>
          </a:p>
        </p:txBody>
      </p:sp>
      <p:sp>
        <p:nvSpPr>
          <p:cNvPr id="473" name="Google Shape;473;p43"/>
          <p:cNvSpPr/>
          <p:nvPr/>
        </p:nvSpPr>
        <p:spPr>
          <a:xfrm>
            <a:off x="6600612"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Choose quantity</a:t>
            </a:r>
            <a:endParaRPr sz="1600" b="1" dirty="0">
              <a:solidFill>
                <a:schemeClr val="tx1"/>
              </a:solidFill>
              <a:sym typeface="Candara"/>
            </a:endParaRPr>
          </a:p>
        </p:txBody>
      </p:sp>
      <p:sp>
        <p:nvSpPr>
          <p:cNvPr id="474" name="Google Shape;474;p43"/>
          <p:cNvSpPr/>
          <p:nvPr/>
        </p:nvSpPr>
        <p:spPr>
          <a:xfrm>
            <a:off x="8160172"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Go to checkout</a:t>
            </a:r>
            <a:endParaRPr sz="1600" b="1" dirty="0">
              <a:solidFill>
                <a:schemeClr val="tx1"/>
              </a:solidFill>
              <a:sym typeface="Candara"/>
            </a:endParaRPr>
          </a:p>
        </p:txBody>
      </p:sp>
      <p:sp>
        <p:nvSpPr>
          <p:cNvPr id="475" name="Google Shape;475;p43"/>
          <p:cNvSpPr/>
          <p:nvPr/>
        </p:nvSpPr>
        <p:spPr>
          <a:xfrm>
            <a:off x="9719731"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Select delivery address</a:t>
            </a:r>
            <a:endParaRPr sz="1600" b="1">
              <a:solidFill>
                <a:schemeClr val="tx1"/>
              </a:solidFill>
              <a:sym typeface="Candara"/>
            </a:endParaRPr>
          </a:p>
        </p:txBody>
      </p:sp>
      <p:sp>
        <p:nvSpPr>
          <p:cNvPr id="476" name="Google Shape;476;p43"/>
          <p:cNvSpPr/>
          <p:nvPr/>
        </p:nvSpPr>
        <p:spPr>
          <a:xfrm>
            <a:off x="9719732" y="2779682"/>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Select payment mode</a:t>
            </a:r>
            <a:endParaRPr sz="1600" b="1" dirty="0">
              <a:solidFill>
                <a:schemeClr val="tx1"/>
              </a:solidFill>
              <a:sym typeface="Candara"/>
            </a:endParaRPr>
          </a:p>
        </p:txBody>
      </p:sp>
      <p:sp>
        <p:nvSpPr>
          <p:cNvPr id="477" name="Google Shape;477;p43"/>
          <p:cNvSpPr/>
          <p:nvPr/>
        </p:nvSpPr>
        <p:spPr>
          <a:xfrm>
            <a:off x="8153399" y="2779682"/>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Confirm purchase</a:t>
            </a:r>
            <a:endParaRPr sz="1600" b="1" dirty="0">
              <a:solidFill>
                <a:schemeClr val="tx1"/>
              </a:solidFill>
              <a:sym typeface="Candara"/>
            </a:endParaRPr>
          </a:p>
        </p:txBody>
      </p:sp>
      <p:sp>
        <p:nvSpPr>
          <p:cNvPr id="478" name="Google Shape;478;p43"/>
          <p:cNvSpPr/>
          <p:nvPr/>
        </p:nvSpPr>
        <p:spPr>
          <a:xfrm>
            <a:off x="8153398" y="4306333"/>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Process purchase</a:t>
            </a:r>
            <a:endParaRPr sz="1600" b="1">
              <a:solidFill>
                <a:schemeClr val="tx1"/>
              </a:solidFill>
              <a:sym typeface="Candara"/>
            </a:endParaRPr>
          </a:p>
        </p:txBody>
      </p:sp>
      <p:sp>
        <p:nvSpPr>
          <p:cNvPr id="479" name="Google Shape;479;p43"/>
          <p:cNvSpPr/>
          <p:nvPr/>
        </p:nvSpPr>
        <p:spPr>
          <a:xfrm>
            <a:off x="5041052"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Selects product</a:t>
            </a:r>
            <a:endParaRPr sz="1600" b="1" dirty="0">
              <a:solidFill>
                <a:schemeClr val="tx1"/>
              </a:solidFill>
              <a:sym typeface="Candara"/>
            </a:endParaRPr>
          </a:p>
        </p:txBody>
      </p:sp>
      <p:cxnSp>
        <p:nvCxnSpPr>
          <p:cNvPr id="480" name="Google Shape;480;p43"/>
          <p:cNvCxnSpPr>
            <a:stCxn id="471" idx="3"/>
            <a:endCxn id="472" idx="1"/>
          </p:cNvCxnSpPr>
          <p:nvPr/>
        </p:nvCxnSpPr>
        <p:spPr>
          <a:xfrm>
            <a:off x="3301999" y="2233582"/>
            <a:ext cx="179400" cy="0"/>
          </a:xfrm>
          <a:prstGeom prst="straightConnector1">
            <a:avLst/>
          </a:prstGeom>
          <a:noFill/>
          <a:ln w="9525" cap="flat" cmpd="sng">
            <a:solidFill>
              <a:srgbClr val="0070C0"/>
            </a:solidFill>
            <a:prstDash val="solid"/>
            <a:miter lim="800000"/>
            <a:headEnd type="none" w="sm" len="sm"/>
            <a:tailEnd type="triangle" w="med" len="med"/>
          </a:ln>
        </p:spPr>
      </p:cxnSp>
      <p:cxnSp>
        <p:nvCxnSpPr>
          <p:cNvPr id="481" name="Google Shape;481;p43"/>
          <p:cNvCxnSpPr/>
          <p:nvPr/>
        </p:nvCxnSpPr>
        <p:spPr>
          <a:xfrm>
            <a:off x="4861559" y="2233582"/>
            <a:ext cx="179493" cy="0"/>
          </a:xfrm>
          <a:prstGeom prst="straightConnector1">
            <a:avLst/>
          </a:prstGeom>
          <a:noFill/>
          <a:ln w="9525" cap="flat" cmpd="sng">
            <a:solidFill>
              <a:srgbClr val="0070C0"/>
            </a:solidFill>
            <a:prstDash val="solid"/>
            <a:miter lim="800000"/>
            <a:headEnd type="none" w="sm" len="sm"/>
            <a:tailEnd type="triangle" w="med" len="med"/>
          </a:ln>
        </p:spPr>
      </p:cxnSp>
      <p:cxnSp>
        <p:nvCxnSpPr>
          <p:cNvPr id="482" name="Google Shape;482;p43"/>
          <p:cNvCxnSpPr/>
          <p:nvPr/>
        </p:nvCxnSpPr>
        <p:spPr>
          <a:xfrm>
            <a:off x="6421119" y="2233582"/>
            <a:ext cx="179493" cy="0"/>
          </a:xfrm>
          <a:prstGeom prst="straightConnector1">
            <a:avLst/>
          </a:prstGeom>
          <a:noFill/>
          <a:ln w="9525" cap="flat" cmpd="sng">
            <a:solidFill>
              <a:srgbClr val="0070C0"/>
            </a:solidFill>
            <a:prstDash val="solid"/>
            <a:miter lim="800000"/>
            <a:headEnd type="none" w="sm" len="sm"/>
            <a:tailEnd type="triangle" w="med" len="med"/>
          </a:ln>
        </p:spPr>
      </p:cxnSp>
      <p:cxnSp>
        <p:nvCxnSpPr>
          <p:cNvPr id="483" name="Google Shape;483;p43"/>
          <p:cNvCxnSpPr/>
          <p:nvPr/>
        </p:nvCxnSpPr>
        <p:spPr>
          <a:xfrm>
            <a:off x="7980679" y="2233582"/>
            <a:ext cx="179493" cy="0"/>
          </a:xfrm>
          <a:prstGeom prst="straightConnector1">
            <a:avLst/>
          </a:prstGeom>
          <a:noFill/>
          <a:ln w="9525" cap="flat" cmpd="sng">
            <a:solidFill>
              <a:srgbClr val="0070C0"/>
            </a:solidFill>
            <a:prstDash val="solid"/>
            <a:miter lim="800000"/>
            <a:headEnd type="none" w="sm" len="sm"/>
            <a:tailEnd type="triangle" w="med" len="med"/>
          </a:ln>
        </p:spPr>
      </p:cxnSp>
      <p:cxnSp>
        <p:nvCxnSpPr>
          <p:cNvPr id="484" name="Google Shape;484;p43"/>
          <p:cNvCxnSpPr/>
          <p:nvPr/>
        </p:nvCxnSpPr>
        <p:spPr>
          <a:xfrm>
            <a:off x="9533465" y="2233582"/>
            <a:ext cx="179493" cy="0"/>
          </a:xfrm>
          <a:prstGeom prst="straightConnector1">
            <a:avLst/>
          </a:prstGeom>
          <a:noFill/>
          <a:ln w="9525" cap="flat" cmpd="sng">
            <a:solidFill>
              <a:srgbClr val="0070C0"/>
            </a:solidFill>
            <a:prstDash val="solid"/>
            <a:miter lim="800000"/>
            <a:headEnd type="none" w="sm" len="sm"/>
            <a:tailEnd type="triangle" w="med" len="med"/>
          </a:ln>
        </p:spPr>
      </p:cxnSp>
      <p:cxnSp>
        <p:nvCxnSpPr>
          <p:cNvPr id="485" name="Google Shape;485;p43"/>
          <p:cNvCxnSpPr/>
          <p:nvPr/>
        </p:nvCxnSpPr>
        <p:spPr>
          <a:xfrm>
            <a:off x="10409765" y="2593414"/>
            <a:ext cx="0" cy="189502"/>
          </a:xfrm>
          <a:prstGeom prst="straightConnector1">
            <a:avLst/>
          </a:prstGeom>
          <a:noFill/>
          <a:ln w="9525" cap="flat" cmpd="sng">
            <a:solidFill>
              <a:srgbClr val="0070C0"/>
            </a:solidFill>
            <a:prstDash val="solid"/>
            <a:miter lim="800000"/>
            <a:headEnd type="none" w="sm" len="sm"/>
            <a:tailEnd type="triangle" w="med" len="med"/>
          </a:ln>
        </p:spPr>
      </p:cxnSp>
      <p:cxnSp>
        <p:nvCxnSpPr>
          <p:cNvPr id="486" name="Google Shape;486;p43"/>
          <p:cNvCxnSpPr/>
          <p:nvPr/>
        </p:nvCxnSpPr>
        <p:spPr>
          <a:xfrm>
            <a:off x="8843431" y="3567083"/>
            <a:ext cx="0" cy="739250"/>
          </a:xfrm>
          <a:prstGeom prst="straightConnector1">
            <a:avLst/>
          </a:prstGeom>
          <a:noFill/>
          <a:ln w="9525" cap="flat" cmpd="sng">
            <a:solidFill>
              <a:srgbClr val="0070C0"/>
            </a:solidFill>
            <a:prstDash val="solid"/>
            <a:miter lim="800000"/>
            <a:headEnd type="none" w="sm" len="sm"/>
            <a:tailEnd type="triangle" w="med" len="med"/>
          </a:ln>
        </p:spPr>
      </p:cxnSp>
      <p:cxnSp>
        <p:nvCxnSpPr>
          <p:cNvPr id="487" name="Google Shape;487;p43"/>
          <p:cNvCxnSpPr/>
          <p:nvPr/>
        </p:nvCxnSpPr>
        <p:spPr>
          <a:xfrm>
            <a:off x="9533465" y="3181849"/>
            <a:ext cx="179493" cy="0"/>
          </a:xfrm>
          <a:prstGeom prst="straightConnector1">
            <a:avLst/>
          </a:prstGeom>
          <a:noFill/>
          <a:ln w="9525" cap="flat" cmpd="sng">
            <a:solidFill>
              <a:srgbClr val="0070C0"/>
            </a:solidFill>
            <a:prstDash val="solid"/>
            <a:miter lim="800000"/>
            <a:headEnd type="triangle" w="med" len="med"/>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4"/>
          <p:cNvSpPr txBox="1">
            <a:spLocks noGrp="1"/>
          </p:cNvSpPr>
          <p:nvPr>
            <p:ph type="title"/>
          </p:nvPr>
        </p:nvSpPr>
        <p:spPr>
          <a:xfrm>
            <a:off x="441762" y="155967"/>
            <a:ext cx="11328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dirty="0">
                <a:solidFill>
                  <a:schemeClr val="tx1"/>
                </a:solidFill>
              </a:rPr>
              <a:t>Delighting Customers – Recurring Online Orders</a:t>
            </a:r>
            <a:endParaRPr dirty="0">
              <a:solidFill>
                <a:schemeClr val="tx1"/>
              </a:solidFill>
            </a:endParaRPr>
          </a:p>
        </p:txBody>
      </p:sp>
      <p:sp>
        <p:nvSpPr>
          <p:cNvPr id="493" name="Google Shape;493;p44"/>
          <p:cNvSpPr txBox="1">
            <a:spLocks noGrp="1"/>
          </p:cNvSpPr>
          <p:nvPr>
            <p:ph type="body" idx="1"/>
          </p:nvPr>
        </p:nvSpPr>
        <p:spPr>
          <a:xfrm>
            <a:off x="431800" y="1008000"/>
            <a:ext cx="11339513" cy="36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1800"/>
              <a:buNone/>
            </a:pPr>
            <a:r>
              <a:rPr lang="en-US" b="1" dirty="0" err="1">
                <a:solidFill>
                  <a:schemeClr val="tx1"/>
                </a:solidFill>
              </a:rPr>
              <a:t>Swimlanes</a:t>
            </a:r>
            <a:r>
              <a:rPr lang="en-US" b="1" dirty="0">
                <a:solidFill>
                  <a:schemeClr val="tx1"/>
                </a:solidFill>
              </a:rPr>
              <a:t> (As-Is)</a:t>
            </a:r>
            <a:endParaRPr b="1" dirty="0">
              <a:solidFill>
                <a:schemeClr val="tx1"/>
              </a:solidFill>
            </a:endParaRPr>
          </a:p>
        </p:txBody>
      </p:sp>
      <p:sp>
        <p:nvSpPr>
          <p:cNvPr id="496" name="Google Shape;496;p44"/>
          <p:cNvSpPr txBox="1"/>
          <p:nvPr/>
        </p:nvSpPr>
        <p:spPr>
          <a:xfrm>
            <a:off x="567267" y="2489200"/>
            <a:ext cx="11320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ndara"/>
                <a:ea typeface="Candara"/>
                <a:cs typeface="Candara"/>
                <a:sym typeface="Candara"/>
              </a:rPr>
              <a:t>Customer</a:t>
            </a:r>
            <a:endParaRPr sz="1800">
              <a:latin typeface="Candara"/>
              <a:ea typeface="Candara"/>
              <a:cs typeface="Candara"/>
              <a:sym typeface="Candara"/>
            </a:endParaRPr>
          </a:p>
        </p:txBody>
      </p:sp>
      <p:sp>
        <p:nvSpPr>
          <p:cNvPr id="497" name="Google Shape;497;p44"/>
          <p:cNvSpPr txBox="1"/>
          <p:nvPr/>
        </p:nvSpPr>
        <p:spPr>
          <a:xfrm>
            <a:off x="639271" y="4546601"/>
            <a:ext cx="99899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ndara"/>
                <a:ea typeface="Candara"/>
                <a:cs typeface="Candara"/>
                <a:sym typeface="Candara"/>
              </a:rPr>
              <a:t>Sephora</a:t>
            </a:r>
            <a:endParaRPr sz="1800">
              <a:latin typeface="Candara"/>
              <a:ea typeface="Candara"/>
              <a:cs typeface="Candara"/>
              <a:sym typeface="Candara"/>
            </a:endParaRPr>
          </a:p>
        </p:txBody>
      </p:sp>
      <p:sp>
        <p:nvSpPr>
          <p:cNvPr id="498" name="Google Shape;498;p44"/>
          <p:cNvSpPr/>
          <p:nvPr/>
        </p:nvSpPr>
        <p:spPr>
          <a:xfrm>
            <a:off x="465667" y="1693333"/>
            <a:ext cx="11091333" cy="3953934"/>
          </a:xfrm>
          <a:prstGeom prst="rect">
            <a:avLst/>
          </a:prstGeom>
          <a:noFill/>
          <a:ln w="12700" cap="flat" cmpd="sng">
            <a:solidFill>
              <a:srgbClr val="548C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ndara"/>
              <a:ea typeface="Candara"/>
              <a:cs typeface="Candara"/>
              <a:sym typeface="Candara"/>
            </a:endParaRPr>
          </a:p>
        </p:txBody>
      </p:sp>
      <p:sp>
        <p:nvSpPr>
          <p:cNvPr id="499" name="Google Shape;499;p44"/>
          <p:cNvSpPr/>
          <p:nvPr/>
        </p:nvSpPr>
        <p:spPr>
          <a:xfrm>
            <a:off x="465666" y="1684867"/>
            <a:ext cx="11091333" cy="1985433"/>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ndara"/>
              <a:ea typeface="Candara"/>
              <a:cs typeface="Candara"/>
              <a:sym typeface="Candara"/>
            </a:endParaRPr>
          </a:p>
        </p:txBody>
      </p:sp>
      <p:sp>
        <p:nvSpPr>
          <p:cNvPr id="500" name="Google Shape;500;p44"/>
          <p:cNvSpPr/>
          <p:nvPr/>
        </p:nvSpPr>
        <p:spPr>
          <a:xfrm>
            <a:off x="465666" y="1684867"/>
            <a:ext cx="1346202" cy="3953934"/>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ndara"/>
              <a:ea typeface="Candara"/>
              <a:cs typeface="Candara"/>
              <a:sym typeface="Candara"/>
            </a:endParaRPr>
          </a:p>
        </p:txBody>
      </p:sp>
      <p:sp>
        <p:nvSpPr>
          <p:cNvPr id="501" name="Google Shape;501;p44"/>
          <p:cNvSpPr/>
          <p:nvPr/>
        </p:nvSpPr>
        <p:spPr>
          <a:xfrm>
            <a:off x="1921932"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Opens App</a:t>
            </a:r>
            <a:endParaRPr sz="1600" b="1" dirty="0">
              <a:solidFill>
                <a:schemeClr val="tx1"/>
              </a:solidFill>
              <a:sym typeface="Candara"/>
            </a:endParaRPr>
          </a:p>
        </p:txBody>
      </p:sp>
      <p:sp>
        <p:nvSpPr>
          <p:cNvPr id="502" name="Google Shape;502;p44"/>
          <p:cNvSpPr/>
          <p:nvPr/>
        </p:nvSpPr>
        <p:spPr>
          <a:xfrm>
            <a:off x="3481492"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Search for product</a:t>
            </a:r>
            <a:endParaRPr sz="1600" b="1" dirty="0">
              <a:solidFill>
                <a:schemeClr val="tx1"/>
              </a:solidFill>
              <a:sym typeface="Candara"/>
            </a:endParaRPr>
          </a:p>
        </p:txBody>
      </p:sp>
      <p:sp>
        <p:nvSpPr>
          <p:cNvPr id="503" name="Google Shape;503;p44"/>
          <p:cNvSpPr/>
          <p:nvPr/>
        </p:nvSpPr>
        <p:spPr>
          <a:xfrm>
            <a:off x="6600612"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Selects quantity</a:t>
            </a:r>
            <a:endParaRPr sz="1600" b="1">
              <a:solidFill>
                <a:schemeClr val="tx1"/>
              </a:solidFill>
              <a:sym typeface="Candara"/>
            </a:endParaRPr>
          </a:p>
        </p:txBody>
      </p:sp>
      <p:sp>
        <p:nvSpPr>
          <p:cNvPr id="504" name="Google Shape;504;p44"/>
          <p:cNvSpPr/>
          <p:nvPr/>
        </p:nvSpPr>
        <p:spPr>
          <a:xfrm>
            <a:off x="8160172"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Go to checkout</a:t>
            </a:r>
            <a:endParaRPr sz="1600" b="1" dirty="0">
              <a:solidFill>
                <a:schemeClr val="tx1"/>
              </a:solidFill>
              <a:sym typeface="Candara"/>
            </a:endParaRPr>
          </a:p>
        </p:txBody>
      </p:sp>
      <p:sp>
        <p:nvSpPr>
          <p:cNvPr id="505" name="Google Shape;505;p44"/>
          <p:cNvSpPr/>
          <p:nvPr/>
        </p:nvSpPr>
        <p:spPr>
          <a:xfrm>
            <a:off x="9719731"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Select delivery address</a:t>
            </a:r>
            <a:endParaRPr sz="1600" b="1" dirty="0">
              <a:solidFill>
                <a:schemeClr val="tx1"/>
              </a:solidFill>
              <a:sym typeface="Candara"/>
            </a:endParaRPr>
          </a:p>
        </p:txBody>
      </p:sp>
      <p:sp>
        <p:nvSpPr>
          <p:cNvPr id="506" name="Google Shape;506;p44"/>
          <p:cNvSpPr/>
          <p:nvPr/>
        </p:nvSpPr>
        <p:spPr>
          <a:xfrm>
            <a:off x="9719732" y="2779682"/>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Select payment mode</a:t>
            </a:r>
            <a:endParaRPr sz="1600" b="1" dirty="0">
              <a:solidFill>
                <a:schemeClr val="tx1"/>
              </a:solidFill>
              <a:sym typeface="Candara"/>
            </a:endParaRPr>
          </a:p>
        </p:txBody>
      </p:sp>
      <p:sp>
        <p:nvSpPr>
          <p:cNvPr id="507" name="Google Shape;507;p44"/>
          <p:cNvSpPr/>
          <p:nvPr/>
        </p:nvSpPr>
        <p:spPr>
          <a:xfrm>
            <a:off x="8153399" y="2779682"/>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Confirm purchase</a:t>
            </a:r>
            <a:endParaRPr sz="1600" b="1">
              <a:solidFill>
                <a:schemeClr val="tx1"/>
              </a:solidFill>
              <a:sym typeface="Candara"/>
            </a:endParaRPr>
          </a:p>
        </p:txBody>
      </p:sp>
      <p:sp>
        <p:nvSpPr>
          <p:cNvPr id="508" name="Google Shape;508;p44"/>
          <p:cNvSpPr/>
          <p:nvPr/>
        </p:nvSpPr>
        <p:spPr>
          <a:xfrm>
            <a:off x="8153398" y="4306333"/>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Process purchase</a:t>
            </a:r>
            <a:endParaRPr sz="1600" b="1" dirty="0">
              <a:solidFill>
                <a:schemeClr val="tx1"/>
              </a:solidFill>
              <a:sym typeface="Candara"/>
            </a:endParaRPr>
          </a:p>
        </p:txBody>
      </p:sp>
      <p:sp>
        <p:nvSpPr>
          <p:cNvPr id="509" name="Google Shape;509;p44"/>
          <p:cNvSpPr/>
          <p:nvPr/>
        </p:nvSpPr>
        <p:spPr>
          <a:xfrm>
            <a:off x="5041052" y="1831415"/>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Selects product</a:t>
            </a:r>
            <a:endParaRPr sz="1600" b="1" dirty="0">
              <a:solidFill>
                <a:schemeClr val="tx1"/>
              </a:solidFill>
              <a:sym typeface="Candara"/>
            </a:endParaRPr>
          </a:p>
        </p:txBody>
      </p:sp>
      <p:cxnSp>
        <p:nvCxnSpPr>
          <p:cNvPr id="510" name="Google Shape;510;p44"/>
          <p:cNvCxnSpPr>
            <a:stCxn id="501" idx="3"/>
            <a:endCxn id="502" idx="1"/>
          </p:cNvCxnSpPr>
          <p:nvPr/>
        </p:nvCxnSpPr>
        <p:spPr>
          <a:xfrm>
            <a:off x="3301999" y="2233582"/>
            <a:ext cx="179400" cy="0"/>
          </a:xfrm>
          <a:prstGeom prst="straightConnector1">
            <a:avLst/>
          </a:prstGeom>
          <a:noFill/>
          <a:ln w="9525" cap="flat" cmpd="sng">
            <a:solidFill>
              <a:srgbClr val="0070C0"/>
            </a:solidFill>
            <a:prstDash val="solid"/>
            <a:miter lim="800000"/>
            <a:headEnd type="none" w="sm" len="sm"/>
            <a:tailEnd type="triangle" w="med" len="med"/>
          </a:ln>
        </p:spPr>
      </p:cxnSp>
      <p:cxnSp>
        <p:nvCxnSpPr>
          <p:cNvPr id="511" name="Google Shape;511;p44"/>
          <p:cNvCxnSpPr/>
          <p:nvPr/>
        </p:nvCxnSpPr>
        <p:spPr>
          <a:xfrm>
            <a:off x="4861559" y="2233582"/>
            <a:ext cx="179493" cy="0"/>
          </a:xfrm>
          <a:prstGeom prst="straightConnector1">
            <a:avLst/>
          </a:prstGeom>
          <a:noFill/>
          <a:ln w="9525" cap="flat" cmpd="sng">
            <a:solidFill>
              <a:srgbClr val="0070C0"/>
            </a:solidFill>
            <a:prstDash val="solid"/>
            <a:miter lim="800000"/>
            <a:headEnd type="none" w="sm" len="sm"/>
            <a:tailEnd type="triangle" w="med" len="med"/>
          </a:ln>
        </p:spPr>
      </p:cxnSp>
      <p:cxnSp>
        <p:nvCxnSpPr>
          <p:cNvPr id="512" name="Google Shape;512;p44"/>
          <p:cNvCxnSpPr/>
          <p:nvPr/>
        </p:nvCxnSpPr>
        <p:spPr>
          <a:xfrm>
            <a:off x="6421119" y="2233582"/>
            <a:ext cx="179493" cy="0"/>
          </a:xfrm>
          <a:prstGeom prst="straightConnector1">
            <a:avLst/>
          </a:prstGeom>
          <a:noFill/>
          <a:ln w="9525" cap="flat" cmpd="sng">
            <a:solidFill>
              <a:srgbClr val="0070C0"/>
            </a:solidFill>
            <a:prstDash val="solid"/>
            <a:miter lim="800000"/>
            <a:headEnd type="none" w="sm" len="sm"/>
            <a:tailEnd type="triangle" w="med" len="med"/>
          </a:ln>
        </p:spPr>
      </p:cxnSp>
      <p:cxnSp>
        <p:nvCxnSpPr>
          <p:cNvPr id="513" name="Google Shape;513;p44"/>
          <p:cNvCxnSpPr/>
          <p:nvPr/>
        </p:nvCxnSpPr>
        <p:spPr>
          <a:xfrm>
            <a:off x="7980679" y="2233582"/>
            <a:ext cx="179493" cy="0"/>
          </a:xfrm>
          <a:prstGeom prst="straightConnector1">
            <a:avLst/>
          </a:prstGeom>
          <a:noFill/>
          <a:ln w="9525" cap="flat" cmpd="sng">
            <a:solidFill>
              <a:srgbClr val="0070C0"/>
            </a:solidFill>
            <a:prstDash val="solid"/>
            <a:miter lim="800000"/>
            <a:headEnd type="none" w="sm" len="sm"/>
            <a:tailEnd type="triangle" w="med" len="med"/>
          </a:ln>
        </p:spPr>
      </p:cxnSp>
      <p:cxnSp>
        <p:nvCxnSpPr>
          <p:cNvPr id="514" name="Google Shape;514;p44"/>
          <p:cNvCxnSpPr/>
          <p:nvPr/>
        </p:nvCxnSpPr>
        <p:spPr>
          <a:xfrm>
            <a:off x="9533465" y="2233582"/>
            <a:ext cx="179493" cy="0"/>
          </a:xfrm>
          <a:prstGeom prst="straightConnector1">
            <a:avLst/>
          </a:prstGeom>
          <a:noFill/>
          <a:ln w="9525" cap="flat" cmpd="sng">
            <a:solidFill>
              <a:srgbClr val="0070C0"/>
            </a:solidFill>
            <a:prstDash val="solid"/>
            <a:miter lim="800000"/>
            <a:headEnd type="none" w="sm" len="sm"/>
            <a:tailEnd type="triangle" w="med" len="med"/>
          </a:ln>
        </p:spPr>
      </p:cxnSp>
      <p:cxnSp>
        <p:nvCxnSpPr>
          <p:cNvPr id="515" name="Google Shape;515;p44"/>
          <p:cNvCxnSpPr/>
          <p:nvPr/>
        </p:nvCxnSpPr>
        <p:spPr>
          <a:xfrm>
            <a:off x="10409765" y="2593414"/>
            <a:ext cx="0" cy="189502"/>
          </a:xfrm>
          <a:prstGeom prst="straightConnector1">
            <a:avLst/>
          </a:prstGeom>
          <a:noFill/>
          <a:ln w="9525" cap="flat" cmpd="sng">
            <a:solidFill>
              <a:srgbClr val="0070C0"/>
            </a:solidFill>
            <a:prstDash val="solid"/>
            <a:miter lim="800000"/>
            <a:headEnd type="none" w="sm" len="sm"/>
            <a:tailEnd type="triangle" w="med" len="med"/>
          </a:ln>
        </p:spPr>
      </p:cxnSp>
      <p:cxnSp>
        <p:nvCxnSpPr>
          <p:cNvPr id="516" name="Google Shape;516;p44"/>
          <p:cNvCxnSpPr/>
          <p:nvPr/>
        </p:nvCxnSpPr>
        <p:spPr>
          <a:xfrm>
            <a:off x="8843431" y="3567083"/>
            <a:ext cx="0" cy="739250"/>
          </a:xfrm>
          <a:prstGeom prst="straightConnector1">
            <a:avLst/>
          </a:prstGeom>
          <a:noFill/>
          <a:ln w="9525" cap="flat" cmpd="sng">
            <a:solidFill>
              <a:srgbClr val="0070C0"/>
            </a:solidFill>
            <a:prstDash val="solid"/>
            <a:miter lim="800000"/>
            <a:headEnd type="none" w="sm" len="sm"/>
            <a:tailEnd type="triangle" w="med" len="med"/>
          </a:ln>
        </p:spPr>
      </p:cxnSp>
      <p:cxnSp>
        <p:nvCxnSpPr>
          <p:cNvPr id="517" name="Google Shape;517;p44"/>
          <p:cNvCxnSpPr/>
          <p:nvPr/>
        </p:nvCxnSpPr>
        <p:spPr>
          <a:xfrm>
            <a:off x="9533465" y="3181849"/>
            <a:ext cx="179493" cy="0"/>
          </a:xfrm>
          <a:prstGeom prst="straightConnector1">
            <a:avLst/>
          </a:prstGeom>
          <a:noFill/>
          <a:ln w="9525" cap="flat" cmpd="sng">
            <a:solidFill>
              <a:srgbClr val="0070C0"/>
            </a:solidFill>
            <a:prstDash val="solid"/>
            <a:miter lim="800000"/>
            <a:headEnd type="triangle" w="med" len="med"/>
            <a:tailEnd type="none" w="sm" len="sm"/>
          </a:ln>
        </p:spPr>
      </p:cxnSp>
      <p:sp>
        <p:nvSpPr>
          <p:cNvPr id="518" name="Google Shape;518;p44"/>
          <p:cNvSpPr/>
          <p:nvPr/>
        </p:nvSpPr>
        <p:spPr>
          <a:xfrm>
            <a:off x="2743201" y="3949701"/>
            <a:ext cx="2429933" cy="1193800"/>
          </a:xfrm>
          <a:prstGeom prst="wedgeRectCallout">
            <a:avLst>
              <a:gd name="adj1" fmla="val 119585"/>
              <a:gd name="adj2" fmla="val -137500"/>
            </a:avLst>
          </a:prstGeom>
          <a:solidFill>
            <a:schemeClr val="accent1">
              <a:lumMod val="60000"/>
              <a:lumOff val="40000"/>
            </a:schemeClr>
          </a:solidFill>
          <a:ln>
            <a:noFill/>
          </a:ln>
        </p:spPr>
        <p:txBody>
          <a:bodyPr spcFirstLastPara="1" wrap="square" lIns="91425" tIns="45700" rIns="91425" bIns="45700" anchor="ctr" anchorCtr="0">
            <a:noAutofit/>
          </a:bodyPr>
          <a:lstStyle/>
          <a:p>
            <a:pPr algn="ctr"/>
            <a:r>
              <a:rPr lang="en-US" dirty="0">
                <a:solidFill>
                  <a:schemeClr val="tx1"/>
                </a:solidFill>
                <a:latin typeface="Candara"/>
                <a:sym typeface="Candara"/>
              </a:rPr>
              <a:t>Customer doing most of the work</a:t>
            </a:r>
            <a:endParaRPr dirty="0">
              <a:solidFill>
                <a:schemeClr val="tx1"/>
              </a:solidFill>
              <a:latin typeface="Candara"/>
              <a:sym typeface="Candara"/>
            </a:endParaRPr>
          </a:p>
        </p:txBody>
      </p:sp>
      <p:sp>
        <p:nvSpPr>
          <p:cNvPr id="520" name="Google Shape;520;p44"/>
          <p:cNvSpPr txBox="1"/>
          <p:nvPr/>
        </p:nvSpPr>
        <p:spPr>
          <a:xfrm rot="5400000">
            <a:off x="5233816" y="1045965"/>
            <a:ext cx="1068300" cy="221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800" dirty="0">
                <a:solidFill>
                  <a:srgbClr val="FF0000"/>
                </a:solidFill>
                <a:latin typeface="Candara"/>
                <a:ea typeface="Candara"/>
                <a:cs typeface="Candara"/>
                <a:sym typeface="Candara"/>
              </a:rPr>
              <a:t>X</a:t>
            </a:r>
            <a:endParaRPr sz="13800" dirty="0">
              <a:solidFill>
                <a:srgbClr val="FF0000"/>
              </a:solidFill>
              <a:latin typeface="Candara"/>
              <a:ea typeface="Candara"/>
              <a:cs typeface="Candara"/>
              <a:sym typeface="Candara"/>
            </a:endParaRPr>
          </a:p>
        </p:txBody>
      </p:sp>
      <p:sp>
        <p:nvSpPr>
          <p:cNvPr id="521" name="Google Shape;521;p44"/>
          <p:cNvSpPr txBox="1"/>
          <p:nvPr/>
        </p:nvSpPr>
        <p:spPr>
          <a:xfrm rot="5400000">
            <a:off x="6756440" y="1003613"/>
            <a:ext cx="1068300" cy="221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800" dirty="0">
                <a:solidFill>
                  <a:srgbClr val="FF0000"/>
                </a:solidFill>
                <a:latin typeface="Candara"/>
                <a:ea typeface="Candara"/>
                <a:cs typeface="Candara"/>
                <a:sym typeface="Candara"/>
              </a:rPr>
              <a:t>X</a:t>
            </a:r>
            <a:endParaRPr sz="13800" dirty="0">
              <a:solidFill>
                <a:srgbClr val="FF0000"/>
              </a:solidFill>
              <a:latin typeface="Candara"/>
              <a:ea typeface="Candara"/>
              <a:cs typeface="Candara"/>
              <a:sym typeface="Candara"/>
            </a:endParaRPr>
          </a:p>
        </p:txBody>
      </p:sp>
      <p:sp>
        <p:nvSpPr>
          <p:cNvPr id="522" name="Google Shape;522;p44"/>
          <p:cNvSpPr txBox="1"/>
          <p:nvPr/>
        </p:nvSpPr>
        <p:spPr>
          <a:xfrm rot="5400000">
            <a:off x="8316000" y="1003613"/>
            <a:ext cx="1068300" cy="221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800" dirty="0">
                <a:solidFill>
                  <a:srgbClr val="FF0000"/>
                </a:solidFill>
                <a:latin typeface="Candara"/>
                <a:ea typeface="Candara"/>
                <a:cs typeface="Candara"/>
                <a:sym typeface="Candara"/>
              </a:rPr>
              <a:t>X</a:t>
            </a:r>
            <a:endParaRPr sz="13800" dirty="0">
              <a:solidFill>
                <a:srgbClr val="FF0000"/>
              </a:solidFill>
              <a:latin typeface="Candara"/>
              <a:ea typeface="Candara"/>
              <a:cs typeface="Candara"/>
              <a:sym typeface="Candara"/>
            </a:endParaRPr>
          </a:p>
        </p:txBody>
      </p:sp>
      <p:sp>
        <p:nvSpPr>
          <p:cNvPr id="523" name="Google Shape;523;p44"/>
          <p:cNvSpPr txBox="1"/>
          <p:nvPr/>
        </p:nvSpPr>
        <p:spPr>
          <a:xfrm rot="5400000">
            <a:off x="9875559" y="1003613"/>
            <a:ext cx="1068300" cy="221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800">
                <a:solidFill>
                  <a:srgbClr val="FF0000"/>
                </a:solidFill>
                <a:latin typeface="Candara"/>
                <a:ea typeface="Candara"/>
                <a:cs typeface="Candara"/>
                <a:sym typeface="Candara"/>
              </a:rPr>
              <a:t>X</a:t>
            </a:r>
            <a:endParaRPr sz="13800">
              <a:solidFill>
                <a:srgbClr val="FF0000"/>
              </a:solidFill>
              <a:latin typeface="Candara"/>
              <a:ea typeface="Candara"/>
              <a:cs typeface="Candara"/>
              <a:sym typeface="Candara"/>
            </a:endParaRPr>
          </a:p>
        </p:txBody>
      </p:sp>
      <p:sp>
        <p:nvSpPr>
          <p:cNvPr id="524" name="Google Shape;524;p44"/>
          <p:cNvSpPr txBox="1"/>
          <p:nvPr/>
        </p:nvSpPr>
        <p:spPr>
          <a:xfrm rot="5400000">
            <a:off x="9875559" y="2010191"/>
            <a:ext cx="1068300" cy="221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800">
                <a:solidFill>
                  <a:srgbClr val="FF0000"/>
                </a:solidFill>
                <a:latin typeface="Candara"/>
                <a:ea typeface="Candara"/>
                <a:cs typeface="Candara"/>
                <a:sym typeface="Candara"/>
              </a:rPr>
              <a:t>X</a:t>
            </a:r>
            <a:endParaRPr sz="13800">
              <a:solidFill>
                <a:srgbClr val="FF0000"/>
              </a:solidFill>
              <a:latin typeface="Candara"/>
              <a:ea typeface="Candara"/>
              <a:cs typeface="Candara"/>
              <a:sym typeface="Candara"/>
            </a:endParaRPr>
          </a:p>
        </p:txBody>
      </p:sp>
      <p:sp>
        <p:nvSpPr>
          <p:cNvPr id="36" name="Google Shape;520;p44">
            <a:extLst>
              <a:ext uri="{FF2B5EF4-FFF2-40B4-BE49-F238E27FC236}">
                <a16:creationId xmlns:a16="http://schemas.microsoft.com/office/drawing/2014/main" id="{D395E6C6-B0A3-4DB2-80D7-D5CB19EBE936}"/>
              </a:ext>
            </a:extLst>
          </p:cNvPr>
          <p:cNvSpPr txBox="1"/>
          <p:nvPr/>
        </p:nvSpPr>
        <p:spPr>
          <a:xfrm rot="5400000">
            <a:off x="3690489" y="1045965"/>
            <a:ext cx="1068300" cy="221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800" dirty="0">
                <a:solidFill>
                  <a:srgbClr val="FF0000"/>
                </a:solidFill>
                <a:latin typeface="Candara"/>
                <a:ea typeface="Candara"/>
                <a:cs typeface="Candara"/>
                <a:sym typeface="Candara"/>
              </a:rPr>
              <a:t>X</a:t>
            </a:r>
            <a:endParaRPr sz="13800" dirty="0">
              <a:solidFill>
                <a:srgbClr val="FF0000"/>
              </a:solidFill>
              <a:latin typeface="Candara"/>
              <a:ea typeface="Candara"/>
              <a:cs typeface="Candara"/>
              <a:sym typeface="Candar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5"/>
          <p:cNvSpPr txBox="1">
            <a:spLocks noGrp="1"/>
          </p:cNvSpPr>
          <p:nvPr>
            <p:ph type="title"/>
          </p:nvPr>
        </p:nvSpPr>
        <p:spPr>
          <a:xfrm>
            <a:off x="432000" y="163326"/>
            <a:ext cx="11328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dirty="0">
                <a:solidFill>
                  <a:schemeClr val="tx1"/>
                </a:solidFill>
              </a:rPr>
              <a:t>Delighting Customers – Recurring Online Orders</a:t>
            </a:r>
            <a:endParaRPr dirty="0">
              <a:solidFill>
                <a:schemeClr val="tx1"/>
              </a:solidFill>
            </a:endParaRPr>
          </a:p>
        </p:txBody>
      </p:sp>
      <p:sp>
        <p:nvSpPr>
          <p:cNvPr id="530" name="Google Shape;530;p45"/>
          <p:cNvSpPr txBox="1">
            <a:spLocks noGrp="1"/>
          </p:cNvSpPr>
          <p:nvPr>
            <p:ph type="body" idx="1"/>
          </p:nvPr>
        </p:nvSpPr>
        <p:spPr>
          <a:xfrm>
            <a:off x="432000" y="733342"/>
            <a:ext cx="11339513" cy="36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1800"/>
              <a:buNone/>
            </a:pPr>
            <a:r>
              <a:rPr lang="en-US" b="1" dirty="0" err="1">
                <a:solidFill>
                  <a:schemeClr val="tx1"/>
                </a:solidFill>
              </a:rPr>
              <a:t>Swimlanes</a:t>
            </a:r>
            <a:r>
              <a:rPr lang="en-US" b="1" dirty="0">
                <a:solidFill>
                  <a:schemeClr val="tx1"/>
                </a:solidFill>
              </a:rPr>
              <a:t> (To-Be)</a:t>
            </a:r>
            <a:endParaRPr b="1" dirty="0">
              <a:solidFill>
                <a:schemeClr val="tx1"/>
              </a:solidFill>
            </a:endParaRPr>
          </a:p>
        </p:txBody>
      </p:sp>
      <p:sp>
        <p:nvSpPr>
          <p:cNvPr id="533" name="Google Shape;533;p45"/>
          <p:cNvSpPr txBox="1"/>
          <p:nvPr/>
        </p:nvSpPr>
        <p:spPr>
          <a:xfrm>
            <a:off x="567267" y="2489200"/>
            <a:ext cx="11320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ndara"/>
                <a:ea typeface="Candara"/>
                <a:cs typeface="Candara"/>
                <a:sym typeface="Candara"/>
              </a:rPr>
              <a:t>Customer</a:t>
            </a:r>
            <a:endParaRPr sz="1800">
              <a:latin typeface="Candara"/>
              <a:ea typeface="Candara"/>
              <a:cs typeface="Candara"/>
              <a:sym typeface="Candara"/>
            </a:endParaRPr>
          </a:p>
        </p:txBody>
      </p:sp>
      <p:sp>
        <p:nvSpPr>
          <p:cNvPr id="534" name="Google Shape;534;p45"/>
          <p:cNvSpPr txBox="1"/>
          <p:nvPr/>
        </p:nvSpPr>
        <p:spPr>
          <a:xfrm>
            <a:off x="639271" y="4546601"/>
            <a:ext cx="99899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ndara"/>
                <a:ea typeface="Candara"/>
                <a:cs typeface="Candara"/>
                <a:sym typeface="Candara"/>
              </a:rPr>
              <a:t>Sephora</a:t>
            </a:r>
            <a:endParaRPr sz="1800">
              <a:latin typeface="Candara"/>
              <a:ea typeface="Candara"/>
              <a:cs typeface="Candara"/>
              <a:sym typeface="Candara"/>
            </a:endParaRPr>
          </a:p>
        </p:txBody>
      </p:sp>
      <p:sp>
        <p:nvSpPr>
          <p:cNvPr id="535" name="Google Shape;535;p45"/>
          <p:cNvSpPr/>
          <p:nvPr/>
        </p:nvSpPr>
        <p:spPr>
          <a:xfrm>
            <a:off x="465667" y="1693333"/>
            <a:ext cx="11091333" cy="3953934"/>
          </a:xfrm>
          <a:prstGeom prst="rect">
            <a:avLst/>
          </a:prstGeom>
          <a:noFill/>
          <a:ln w="12700" cap="flat" cmpd="sng">
            <a:solidFill>
              <a:srgbClr val="548C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ndara"/>
              <a:ea typeface="Candara"/>
              <a:cs typeface="Candara"/>
              <a:sym typeface="Candara"/>
            </a:endParaRPr>
          </a:p>
        </p:txBody>
      </p:sp>
      <p:sp>
        <p:nvSpPr>
          <p:cNvPr id="536" name="Google Shape;536;p45"/>
          <p:cNvSpPr/>
          <p:nvPr/>
        </p:nvSpPr>
        <p:spPr>
          <a:xfrm>
            <a:off x="465666" y="1684867"/>
            <a:ext cx="11091333" cy="1985433"/>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ndara"/>
              <a:ea typeface="Candara"/>
              <a:cs typeface="Candara"/>
              <a:sym typeface="Candara"/>
            </a:endParaRPr>
          </a:p>
        </p:txBody>
      </p:sp>
      <p:sp>
        <p:nvSpPr>
          <p:cNvPr id="537" name="Google Shape;537;p45"/>
          <p:cNvSpPr/>
          <p:nvPr/>
        </p:nvSpPr>
        <p:spPr>
          <a:xfrm>
            <a:off x="465666" y="1684867"/>
            <a:ext cx="1346202" cy="3953934"/>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ndara"/>
              <a:ea typeface="Candara"/>
              <a:cs typeface="Candara"/>
              <a:sym typeface="Candara"/>
            </a:endParaRPr>
          </a:p>
        </p:txBody>
      </p:sp>
      <p:sp>
        <p:nvSpPr>
          <p:cNvPr id="538" name="Google Shape;538;p45"/>
          <p:cNvSpPr/>
          <p:nvPr/>
        </p:nvSpPr>
        <p:spPr>
          <a:xfrm>
            <a:off x="6867423" y="2246298"/>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Opens App via reminder</a:t>
            </a:r>
            <a:endParaRPr sz="1600" b="1">
              <a:solidFill>
                <a:schemeClr val="tx1"/>
              </a:solidFill>
              <a:sym typeface="Candara"/>
            </a:endParaRPr>
          </a:p>
        </p:txBody>
      </p:sp>
      <p:sp>
        <p:nvSpPr>
          <p:cNvPr id="539" name="Google Shape;539;p45"/>
          <p:cNvSpPr/>
          <p:nvPr/>
        </p:nvSpPr>
        <p:spPr>
          <a:xfrm>
            <a:off x="8440526" y="2246298"/>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Reviews product and quantity</a:t>
            </a:r>
            <a:endParaRPr sz="1600" b="1" dirty="0">
              <a:solidFill>
                <a:schemeClr val="tx1"/>
              </a:solidFill>
              <a:sym typeface="Candara"/>
            </a:endParaRPr>
          </a:p>
        </p:txBody>
      </p:sp>
      <p:sp>
        <p:nvSpPr>
          <p:cNvPr id="540" name="Google Shape;540;p45"/>
          <p:cNvSpPr/>
          <p:nvPr/>
        </p:nvSpPr>
        <p:spPr>
          <a:xfrm>
            <a:off x="9979769" y="4306333"/>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Process purchase</a:t>
            </a:r>
            <a:endParaRPr sz="1600" b="1" dirty="0">
              <a:solidFill>
                <a:schemeClr val="tx1"/>
              </a:solidFill>
              <a:sym typeface="Candara"/>
            </a:endParaRPr>
          </a:p>
        </p:txBody>
      </p:sp>
      <p:cxnSp>
        <p:nvCxnSpPr>
          <p:cNvPr id="541" name="Google Shape;541;p45"/>
          <p:cNvCxnSpPr>
            <a:stCxn id="538" idx="3"/>
          </p:cNvCxnSpPr>
          <p:nvPr/>
        </p:nvCxnSpPr>
        <p:spPr>
          <a:xfrm>
            <a:off x="8247490" y="2648465"/>
            <a:ext cx="179400" cy="0"/>
          </a:xfrm>
          <a:prstGeom prst="straightConnector1">
            <a:avLst/>
          </a:prstGeom>
          <a:noFill/>
          <a:ln w="9525" cap="flat" cmpd="sng">
            <a:solidFill>
              <a:srgbClr val="0070C0"/>
            </a:solidFill>
            <a:prstDash val="solid"/>
            <a:miter lim="800000"/>
            <a:headEnd type="none" w="sm" len="sm"/>
            <a:tailEnd type="triangle" w="med" len="med"/>
          </a:ln>
        </p:spPr>
      </p:cxnSp>
      <p:cxnSp>
        <p:nvCxnSpPr>
          <p:cNvPr id="542" name="Google Shape;542;p45"/>
          <p:cNvCxnSpPr/>
          <p:nvPr/>
        </p:nvCxnSpPr>
        <p:spPr>
          <a:xfrm>
            <a:off x="9795192" y="2648465"/>
            <a:ext cx="179493" cy="0"/>
          </a:xfrm>
          <a:prstGeom prst="straightConnector1">
            <a:avLst/>
          </a:prstGeom>
          <a:noFill/>
          <a:ln w="9525" cap="flat" cmpd="sng">
            <a:solidFill>
              <a:srgbClr val="0070C0"/>
            </a:solidFill>
            <a:prstDash val="solid"/>
            <a:miter lim="800000"/>
            <a:headEnd type="none" w="sm" len="sm"/>
            <a:tailEnd type="triangle" w="med" len="med"/>
          </a:ln>
        </p:spPr>
      </p:cxnSp>
      <p:cxnSp>
        <p:nvCxnSpPr>
          <p:cNvPr id="543" name="Google Shape;543;p45"/>
          <p:cNvCxnSpPr>
            <a:stCxn id="544" idx="2"/>
            <a:endCxn id="540" idx="0"/>
          </p:cNvCxnSpPr>
          <p:nvPr/>
        </p:nvCxnSpPr>
        <p:spPr>
          <a:xfrm>
            <a:off x="10656250" y="3050632"/>
            <a:ext cx="13500" cy="1255800"/>
          </a:xfrm>
          <a:prstGeom prst="straightConnector1">
            <a:avLst/>
          </a:prstGeom>
          <a:noFill/>
          <a:ln w="9525" cap="flat" cmpd="sng">
            <a:solidFill>
              <a:srgbClr val="0070C0"/>
            </a:solidFill>
            <a:prstDash val="solid"/>
            <a:miter lim="800000"/>
            <a:headEnd type="none" w="sm" len="sm"/>
            <a:tailEnd type="triangle" w="med" len="med"/>
          </a:ln>
        </p:spPr>
      </p:cxnSp>
      <p:sp>
        <p:nvSpPr>
          <p:cNvPr id="545" name="Google Shape;545;p45"/>
          <p:cNvSpPr/>
          <p:nvPr/>
        </p:nvSpPr>
        <p:spPr>
          <a:xfrm>
            <a:off x="1921931" y="4306333"/>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Performs analytics</a:t>
            </a:r>
            <a:endParaRPr sz="1600" b="1">
              <a:solidFill>
                <a:schemeClr val="tx1"/>
              </a:solidFill>
              <a:sym typeface="Candara"/>
            </a:endParaRPr>
          </a:p>
        </p:txBody>
      </p:sp>
      <p:sp>
        <p:nvSpPr>
          <p:cNvPr id="546" name="Google Shape;546;p45"/>
          <p:cNvSpPr/>
          <p:nvPr/>
        </p:nvSpPr>
        <p:spPr>
          <a:xfrm>
            <a:off x="3526317" y="4306333"/>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Identifies customer and product</a:t>
            </a:r>
            <a:endParaRPr sz="1600" b="1" dirty="0">
              <a:solidFill>
                <a:schemeClr val="tx1"/>
              </a:solidFill>
              <a:sym typeface="Candara"/>
            </a:endParaRPr>
          </a:p>
        </p:txBody>
      </p:sp>
      <p:sp>
        <p:nvSpPr>
          <p:cNvPr id="547" name="Google Shape;547;p45"/>
          <p:cNvSpPr/>
          <p:nvPr/>
        </p:nvSpPr>
        <p:spPr>
          <a:xfrm>
            <a:off x="6867423" y="4306333"/>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Push reminder</a:t>
            </a:r>
            <a:endParaRPr sz="1600" b="1">
              <a:solidFill>
                <a:schemeClr val="tx1"/>
              </a:solidFill>
              <a:sym typeface="Candara"/>
            </a:endParaRPr>
          </a:p>
        </p:txBody>
      </p:sp>
      <p:sp>
        <p:nvSpPr>
          <p:cNvPr id="544" name="Google Shape;544;p45"/>
          <p:cNvSpPr/>
          <p:nvPr/>
        </p:nvSpPr>
        <p:spPr>
          <a:xfrm>
            <a:off x="9966217" y="2246298"/>
            <a:ext cx="138006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Confirm purchase</a:t>
            </a:r>
            <a:endParaRPr sz="1600" b="1">
              <a:solidFill>
                <a:schemeClr val="tx1"/>
              </a:solidFill>
              <a:sym typeface="Candara"/>
            </a:endParaRPr>
          </a:p>
        </p:txBody>
      </p:sp>
      <p:cxnSp>
        <p:nvCxnSpPr>
          <p:cNvPr id="548" name="Google Shape;548;p45"/>
          <p:cNvCxnSpPr>
            <a:endCxn id="546" idx="1"/>
          </p:cNvCxnSpPr>
          <p:nvPr/>
        </p:nvCxnSpPr>
        <p:spPr>
          <a:xfrm>
            <a:off x="3301998" y="4704249"/>
            <a:ext cx="224319" cy="4251"/>
          </a:xfrm>
          <a:prstGeom prst="straightConnector1">
            <a:avLst/>
          </a:prstGeom>
          <a:noFill/>
          <a:ln w="9525" cap="flat" cmpd="sng">
            <a:solidFill>
              <a:srgbClr val="0070C0"/>
            </a:solidFill>
            <a:prstDash val="solid"/>
            <a:miter lim="800000"/>
            <a:headEnd type="none" w="sm" len="sm"/>
            <a:tailEnd type="triangle" w="med" len="med"/>
          </a:ln>
        </p:spPr>
      </p:cxnSp>
      <p:cxnSp>
        <p:nvCxnSpPr>
          <p:cNvPr id="549" name="Google Shape;549;p45"/>
          <p:cNvCxnSpPr>
            <a:endCxn id="553" idx="1"/>
          </p:cNvCxnSpPr>
          <p:nvPr/>
        </p:nvCxnSpPr>
        <p:spPr>
          <a:xfrm>
            <a:off x="4861559" y="4704249"/>
            <a:ext cx="251213" cy="4251"/>
          </a:xfrm>
          <a:prstGeom prst="straightConnector1">
            <a:avLst/>
          </a:prstGeom>
          <a:noFill/>
          <a:ln w="9525" cap="flat" cmpd="sng">
            <a:solidFill>
              <a:srgbClr val="0070C0"/>
            </a:solidFill>
            <a:prstDash val="solid"/>
            <a:miter lim="800000"/>
            <a:headEnd type="none" w="sm" len="sm"/>
            <a:tailEnd type="triangle" w="med" len="med"/>
          </a:ln>
        </p:spPr>
      </p:cxnSp>
      <p:cxnSp>
        <p:nvCxnSpPr>
          <p:cNvPr id="550" name="Google Shape;550;p45"/>
          <p:cNvCxnSpPr>
            <a:stCxn id="547" idx="0"/>
            <a:endCxn id="538" idx="2"/>
          </p:cNvCxnSpPr>
          <p:nvPr/>
        </p:nvCxnSpPr>
        <p:spPr>
          <a:xfrm flipV="1">
            <a:off x="7557457" y="3050632"/>
            <a:ext cx="0" cy="1255701"/>
          </a:xfrm>
          <a:prstGeom prst="straightConnector1">
            <a:avLst/>
          </a:prstGeom>
          <a:noFill/>
          <a:ln w="9525" cap="flat" cmpd="sng">
            <a:solidFill>
              <a:srgbClr val="0070C0"/>
            </a:solidFill>
            <a:prstDash val="solid"/>
            <a:miter lim="800000"/>
            <a:headEnd type="none" w="sm" len="sm"/>
            <a:tailEnd type="triangle" w="med" len="med"/>
          </a:ln>
        </p:spPr>
      </p:cxnSp>
      <p:sp>
        <p:nvSpPr>
          <p:cNvPr id="551" name="Google Shape;551;p45"/>
          <p:cNvSpPr/>
          <p:nvPr/>
        </p:nvSpPr>
        <p:spPr>
          <a:xfrm>
            <a:off x="8655100" y="5469467"/>
            <a:ext cx="1811033" cy="804334"/>
          </a:xfrm>
          <a:prstGeom prst="wedgeRectCallout">
            <a:avLst>
              <a:gd name="adj1" fmla="val -70497"/>
              <a:gd name="adj2" fmla="val -139209"/>
            </a:avLst>
          </a:prstGeom>
          <a:solidFill>
            <a:schemeClr val="accent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latin typeface="Candara"/>
                <a:ea typeface="Candara"/>
                <a:cs typeface="Candara"/>
                <a:sym typeface="Candara"/>
              </a:rPr>
              <a:t>Sephora does </a:t>
            </a:r>
            <a:r>
              <a:rPr lang="en-US" dirty="0">
                <a:sym typeface="Candara"/>
              </a:rPr>
              <a:t>the</a:t>
            </a:r>
            <a:r>
              <a:rPr lang="en-US" sz="1800" dirty="0">
                <a:latin typeface="Candara"/>
                <a:ea typeface="Candara"/>
                <a:cs typeface="Candara"/>
                <a:sym typeface="Candara"/>
              </a:rPr>
              <a:t> work</a:t>
            </a:r>
            <a:endParaRPr sz="1800" dirty="0">
              <a:latin typeface="Candara"/>
              <a:ea typeface="Candara"/>
              <a:cs typeface="Candara"/>
              <a:sym typeface="Candara"/>
            </a:endParaRPr>
          </a:p>
        </p:txBody>
      </p:sp>
      <p:sp>
        <p:nvSpPr>
          <p:cNvPr id="552" name="Google Shape;552;p45"/>
          <p:cNvSpPr/>
          <p:nvPr/>
        </p:nvSpPr>
        <p:spPr>
          <a:xfrm>
            <a:off x="9624962" y="381001"/>
            <a:ext cx="2253771" cy="804334"/>
          </a:xfrm>
          <a:prstGeom prst="wedgeRectCallout">
            <a:avLst>
              <a:gd name="adj1" fmla="val -51492"/>
              <a:gd name="adj2" fmla="val 157632"/>
            </a:avLst>
          </a:prstGeom>
          <a:solidFill>
            <a:schemeClr val="accent1">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latin typeface="Candara"/>
                <a:ea typeface="Candara"/>
                <a:cs typeface="Candara"/>
                <a:sym typeface="Candara"/>
              </a:rPr>
              <a:t>Customer enjoys seamless experience</a:t>
            </a:r>
            <a:endParaRPr sz="1800">
              <a:latin typeface="Candara"/>
              <a:ea typeface="Candara"/>
              <a:cs typeface="Candara"/>
              <a:sym typeface="Candara"/>
            </a:endParaRPr>
          </a:p>
        </p:txBody>
      </p:sp>
      <p:sp>
        <p:nvSpPr>
          <p:cNvPr id="553" name="Google Shape;553;p45"/>
          <p:cNvSpPr/>
          <p:nvPr/>
        </p:nvSpPr>
        <p:spPr>
          <a:xfrm>
            <a:off x="5112772" y="4306333"/>
            <a:ext cx="1530077" cy="804334"/>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Package promotion with reminder</a:t>
            </a:r>
            <a:endParaRPr sz="1600" b="1" dirty="0">
              <a:solidFill>
                <a:schemeClr val="tx1"/>
              </a:solidFill>
              <a:sym typeface="Candara"/>
            </a:endParaRPr>
          </a:p>
        </p:txBody>
      </p:sp>
      <p:cxnSp>
        <p:nvCxnSpPr>
          <p:cNvPr id="554" name="Google Shape;554;p45"/>
          <p:cNvCxnSpPr>
            <a:stCxn id="553" idx="3"/>
            <a:endCxn id="547" idx="1"/>
          </p:cNvCxnSpPr>
          <p:nvPr/>
        </p:nvCxnSpPr>
        <p:spPr>
          <a:xfrm>
            <a:off x="6642849" y="4708500"/>
            <a:ext cx="224574" cy="0"/>
          </a:xfrm>
          <a:prstGeom prst="straightConnector1">
            <a:avLst/>
          </a:prstGeom>
          <a:noFill/>
          <a:ln w="9525" cap="flat" cmpd="sng">
            <a:solidFill>
              <a:srgbClr val="0070C0"/>
            </a:solidFill>
            <a:prstDash val="solid"/>
            <a:miter lim="800000"/>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A picture containing indoor, building, floor, ceiling&#10;&#10;Description generated with very high confidence">
            <a:extLst>
              <a:ext uri="{FF2B5EF4-FFF2-40B4-BE49-F238E27FC236}">
                <a16:creationId xmlns:a16="http://schemas.microsoft.com/office/drawing/2014/main" id="{B16594EF-730F-467B-BF66-AA72FBE4E13E}"/>
              </a:ext>
            </a:extLst>
          </p:cNvPr>
          <p:cNvPicPr>
            <a:picLocks noGrp="1" noChangeAspect="1"/>
          </p:cNvPicPr>
          <p:nvPr>
            <p:ph type="pic" sz="quarter" idx="10"/>
          </p:nvPr>
        </p:nvPicPr>
        <p:blipFill rotWithShape="1">
          <a:blip r:embed="rId3"/>
          <a:srcRect l="34141" t="2090" b="7001"/>
          <a:stretch/>
        </p:blipFill>
        <p:spPr>
          <a:xfrm>
            <a:off x="20" y="10"/>
            <a:ext cx="12191980" cy="6857990"/>
          </a:xfrm>
          <a:prstGeom prst="rect">
            <a:avLst/>
          </a:prstGeom>
        </p:spPr>
      </p:pic>
      <p:sp>
        <p:nvSpPr>
          <p:cNvPr id="17" name="Freeform: Shape 16">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B432FEC-6265-4D40-961A-112EF608FC86}"/>
              </a:ext>
            </a:extLst>
          </p:cNvPr>
          <p:cNvSpPr txBox="1"/>
          <p:nvPr/>
        </p:nvSpPr>
        <p:spPr>
          <a:xfrm>
            <a:off x="750242" y="1723932"/>
            <a:ext cx="4062643" cy="2708434"/>
          </a:xfrm>
          <a:prstGeom prst="rect">
            <a:avLst/>
          </a:prstGeom>
        </p:spPr>
        <p:txBody>
          <a:bodyPr wrap="square" rtlCol="0">
            <a:spAutoFit/>
          </a:bodyPr>
          <a:lstStyle/>
          <a:p>
            <a:pPr indent="-228600">
              <a:spcAft>
                <a:spcPts val="600"/>
              </a:spcAft>
              <a:buFont typeface="Arial" panose="020B0604020202020204" pitchFamily="34" charset="0"/>
              <a:buChar char="•"/>
            </a:pPr>
            <a:r>
              <a:rPr lang="en-US" sz="2000" b="1" dirty="0"/>
              <a:t>Introduction</a:t>
            </a:r>
          </a:p>
          <a:p>
            <a:pPr indent="-228600">
              <a:spcAft>
                <a:spcPts val="600"/>
              </a:spcAft>
              <a:buFont typeface="Arial" panose="020B0604020202020204" pitchFamily="34" charset="0"/>
              <a:buChar char="•"/>
            </a:pPr>
            <a:r>
              <a:rPr lang="en-US" sz="2000" b="1" dirty="0"/>
              <a:t>Business Requirements</a:t>
            </a:r>
          </a:p>
          <a:p>
            <a:pPr indent="-228600">
              <a:spcAft>
                <a:spcPts val="600"/>
              </a:spcAft>
              <a:buFont typeface="Arial" panose="020B0604020202020204" pitchFamily="34" charset="0"/>
              <a:buChar char="•"/>
            </a:pPr>
            <a:r>
              <a:rPr lang="en-US" sz="2000" b="1" dirty="0"/>
              <a:t>As-Is Process</a:t>
            </a:r>
          </a:p>
          <a:p>
            <a:pPr indent="-228600">
              <a:spcAft>
                <a:spcPts val="600"/>
              </a:spcAft>
              <a:buFont typeface="Arial" panose="020B0604020202020204" pitchFamily="34" charset="0"/>
              <a:buChar char="•"/>
            </a:pPr>
            <a:r>
              <a:rPr lang="en-US" sz="2000" b="1" dirty="0"/>
              <a:t>Challenges &amp; Pain Points</a:t>
            </a:r>
          </a:p>
          <a:p>
            <a:pPr indent="-228600">
              <a:spcAft>
                <a:spcPts val="600"/>
              </a:spcAft>
              <a:buFont typeface="Arial" panose="020B0604020202020204" pitchFamily="34" charset="0"/>
              <a:buChar char="•"/>
            </a:pPr>
            <a:r>
              <a:rPr lang="en-US" sz="2000" b="1" dirty="0"/>
              <a:t>Proposed Tech Innovation</a:t>
            </a:r>
          </a:p>
          <a:p>
            <a:pPr indent="-228600">
              <a:spcAft>
                <a:spcPts val="600"/>
              </a:spcAft>
              <a:buFont typeface="Arial" panose="020B0604020202020204" pitchFamily="34" charset="0"/>
              <a:buChar char="•"/>
            </a:pPr>
            <a:r>
              <a:rPr lang="en-US" sz="2000" b="1" dirty="0"/>
              <a:t>Conclusion</a:t>
            </a:r>
          </a:p>
          <a:p>
            <a:endParaRPr lang="en-US" sz="2000" b="1" dirty="0"/>
          </a:p>
        </p:txBody>
      </p:sp>
      <p:sp>
        <p:nvSpPr>
          <p:cNvPr id="11" name="TextBox 10">
            <a:extLst>
              <a:ext uri="{FF2B5EF4-FFF2-40B4-BE49-F238E27FC236}">
                <a16:creationId xmlns:a16="http://schemas.microsoft.com/office/drawing/2014/main" id="{497D8CD4-A66E-4A39-86F1-BB2B9D603B5C}"/>
              </a:ext>
            </a:extLst>
          </p:cNvPr>
          <p:cNvSpPr txBox="1"/>
          <p:nvPr/>
        </p:nvSpPr>
        <p:spPr>
          <a:xfrm>
            <a:off x="958362" y="1019730"/>
            <a:ext cx="1807674" cy="584775"/>
          </a:xfrm>
          <a:prstGeom prst="rect">
            <a:avLst/>
          </a:prstGeom>
        </p:spPr>
        <p:txBody>
          <a:bodyPr wrap="none" rtlCol="0">
            <a:spAutoFit/>
          </a:bodyPr>
          <a:lstStyle/>
          <a:p>
            <a:r>
              <a:rPr lang="en-US" sz="3200" b="1" dirty="0">
                <a:latin typeface="+mj-lt"/>
              </a:rPr>
              <a:t>AGENDA</a:t>
            </a:r>
          </a:p>
        </p:txBody>
      </p:sp>
    </p:spTree>
    <p:extLst>
      <p:ext uri="{BB962C8B-B14F-4D97-AF65-F5344CB8AC3E}">
        <p14:creationId xmlns:p14="http://schemas.microsoft.com/office/powerpoint/2010/main" val="3549840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6"/>
          <p:cNvSpPr txBox="1">
            <a:spLocks noGrp="1"/>
          </p:cNvSpPr>
          <p:nvPr>
            <p:ph type="title"/>
          </p:nvPr>
        </p:nvSpPr>
        <p:spPr>
          <a:xfrm>
            <a:off x="432000" y="241137"/>
            <a:ext cx="11328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US" dirty="0">
                <a:solidFill>
                  <a:schemeClr val="tx1"/>
                </a:solidFill>
              </a:rPr>
              <a:t>Supplier Process - Increasing predictability of demand</a:t>
            </a:r>
            <a:endParaRPr dirty="0">
              <a:solidFill>
                <a:schemeClr val="tx1"/>
              </a:solidFill>
            </a:endParaRPr>
          </a:p>
        </p:txBody>
      </p:sp>
      <p:sp>
        <p:nvSpPr>
          <p:cNvPr id="561" name="Google Shape;561;p46"/>
          <p:cNvSpPr txBox="1">
            <a:spLocks noGrp="1"/>
          </p:cNvSpPr>
          <p:nvPr>
            <p:ph type="body" idx="1"/>
          </p:nvPr>
        </p:nvSpPr>
        <p:spPr>
          <a:xfrm>
            <a:off x="431800" y="1008000"/>
            <a:ext cx="11339400" cy="36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SzPts val="1800"/>
              <a:buNone/>
            </a:pPr>
            <a:r>
              <a:rPr lang="en-US" b="1" dirty="0">
                <a:solidFill>
                  <a:schemeClr val="tx1"/>
                </a:solidFill>
              </a:rPr>
              <a:t>Recurring Online Orders </a:t>
            </a:r>
            <a:endParaRPr b="1" dirty="0">
              <a:solidFill>
                <a:schemeClr val="tx1"/>
              </a:solidFill>
            </a:endParaRPr>
          </a:p>
        </p:txBody>
      </p:sp>
      <p:sp>
        <p:nvSpPr>
          <p:cNvPr id="563" name="Google Shape;563;p46"/>
          <p:cNvSpPr/>
          <p:nvPr/>
        </p:nvSpPr>
        <p:spPr>
          <a:xfrm>
            <a:off x="465666" y="1684867"/>
            <a:ext cx="11091300" cy="1985400"/>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ndara"/>
              <a:buNone/>
            </a:pPr>
            <a:endParaRPr sz="1800">
              <a:latin typeface="Candara"/>
              <a:ea typeface="Candara"/>
              <a:cs typeface="Candara"/>
              <a:sym typeface="Candara"/>
            </a:endParaRPr>
          </a:p>
        </p:txBody>
      </p:sp>
      <p:sp>
        <p:nvSpPr>
          <p:cNvPr id="564" name="Google Shape;564;p46"/>
          <p:cNvSpPr/>
          <p:nvPr/>
        </p:nvSpPr>
        <p:spPr>
          <a:xfrm>
            <a:off x="465666" y="1684867"/>
            <a:ext cx="1346100" cy="3954000"/>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ndara"/>
              <a:buNone/>
            </a:pPr>
            <a:endParaRPr sz="1800">
              <a:latin typeface="Candara"/>
              <a:ea typeface="Candara"/>
              <a:cs typeface="Candara"/>
              <a:sym typeface="Candara"/>
            </a:endParaRPr>
          </a:p>
        </p:txBody>
      </p:sp>
      <p:sp>
        <p:nvSpPr>
          <p:cNvPr id="565" name="Google Shape;565;p46"/>
          <p:cNvSpPr/>
          <p:nvPr/>
        </p:nvSpPr>
        <p:spPr>
          <a:xfrm>
            <a:off x="465667" y="1693333"/>
            <a:ext cx="11091300" cy="3954000"/>
          </a:xfrm>
          <a:prstGeom prst="rect">
            <a:avLst/>
          </a:prstGeom>
          <a:noFill/>
          <a:ln w="12700" cap="flat" cmpd="sng">
            <a:solidFill>
              <a:srgbClr val="548C1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ndara"/>
              <a:buNone/>
            </a:pPr>
            <a:endParaRPr sz="1800">
              <a:latin typeface="Candara"/>
              <a:ea typeface="Candara"/>
              <a:cs typeface="Candara"/>
              <a:sym typeface="Candara"/>
            </a:endParaRPr>
          </a:p>
        </p:txBody>
      </p:sp>
      <p:sp>
        <p:nvSpPr>
          <p:cNvPr id="566" name="Google Shape;566;p46"/>
          <p:cNvSpPr txBox="1"/>
          <p:nvPr/>
        </p:nvSpPr>
        <p:spPr>
          <a:xfrm>
            <a:off x="626700" y="2409750"/>
            <a:ext cx="1092300" cy="360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Candara"/>
              <a:buNone/>
            </a:pPr>
            <a:r>
              <a:rPr lang="en-US" sz="1800">
                <a:latin typeface="Candara"/>
                <a:ea typeface="Candara"/>
                <a:cs typeface="Candara"/>
                <a:sym typeface="Candara"/>
              </a:rPr>
              <a:t>Supplier</a:t>
            </a:r>
            <a:endParaRPr sz="1800">
              <a:latin typeface="Candara"/>
              <a:ea typeface="Candara"/>
              <a:cs typeface="Candara"/>
              <a:sym typeface="Candara"/>
            </a:endParaRPr>
          </a:p>
        </p:txBody>
      </p:sp>
      <p:sp>
        <p:nvSpPr>
          <p:cNvPr id="567" name="Google Shape;567;p46"/>
          <p:cNvSpPr txBox="1"/>
          <p:nvPr/>
        </p:nvSpPr>
        <p:spPr>
          <a:xfrm>
            <a:off x="626700" y="4491150"/>
            <a:ext cx="1092300" cy="360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Candara"/>
              <a:buNone/>
            </a:pPr>
            <a:r>
              <a:rPr lang="en-US" sz="1800">
                <a:latin typeface="Candara"/>
                <a:ea typeface="Candara"/>
                <a:cs typeface="Candara"/>
                <a:sym typeface="Candara"/>
              </a:rPr>
              <a:t>Sephora</a:t>
            </a:r>
            <a:endParaRPr sz="1800">
              <a:latin typeface="Candara"/>
              <a:ea typeface="Candara"/>
              <a:cs typeface="Candara"/>
              <a:sym typeface="Candara"/>
            </a:endParaRPr>
          </a:p>
        </p:txBody>
      </p:sp>
      <p:sp>
        <p:nvSpPr>
          <p:cNvPr id="568" name="Google Shape;568;p46"/>
          <p:cNvSpPr/>
          <p:nvPr/>
        </p:nvSpPr>
        <p:spPr>
          <a:xfrm>
            <a:off x="1921931" y="4306333"/>
            <a:ext cx="1380000" cy="804300"/>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Performs analytics</a:t>
            </a:r>
            <a:endParaRPr sz="1600" b="1">
              <a:solidFill>
                <a:schemeClr val="tx1"/>
              </a:solidFill>
              <a:sym typeface="Candara"/>
            </a:endParaRPr>
          </a:p>
        </p:txBody>
      </p:sp>
      <p:sp>
        <p:nvSpPr>
          <p:cNvPr id="569" name="Google Shape;569;p46"/>
          <p:cNvSpPr/>
          <p:nvPr/>
        </p:nvSpPr>
        <p:spPr>
          <a:xfrm>
            <a:off x="3481492" y="4306333"/>
            <a:ext cx="1380000" cy="804300"/>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Identifies customer and product</a:t>
            </a:r>
            <a:endParaRPr sz="1600" b="1">
              <a:solidFill>
                <a:schemeClr val="tx1"/>
              </a:solidFill>
              <a:sym typeface="Candara"/>
            </a:endParaRPr>
          </a:p>
        </p:txBody>
      </p:sp>
      <p:sp>
        <p:nvSpPr>
          <p:cNvPr id="570" name="Google Shape;570;p46"/>
          <p:cNvSpPr/>
          <p:nvPr/>
        </p:nvSpPr>
        <p:spPr>
          <a:xfrm>
            <a:off x="5041051" y="4306333"/>
            <a:ext cx="1867660" cy="804300"/>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Predicts product and quantity required</a:t>
            </a:r>
            <a:endParaRPr sz="1600" b="1" dirty="0">
              <a:solidFill>
                <a:schemeClr val="tx1"/>
              </a:solidFill>
              <a:sym typeface="Candara"/>
            </a:endParaRPr>
          </a:p>
        </p:txBody>
      </p:sp>
      <p:sp>
        <p:nvSpPr>
          <p:cNvPr id="571" name="Google Shape;571;p46"/>
          <p:cNvSpPr/>
          <p:nvPr/>
        </p:nvSpPr>
        <p:spPr>
          <a:xfrm>
            <a:off x="5205360" y="2183020"/>
            <a:ext cx="1539042" cy="804300"/>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Gets notified by Sephora</a:t>
            </a:r>
            <a:endParaRPr sz="1600" b="1">
              <a:solidFill>
                <a:schemeClr val="tx1"/>
              </a:solidFill>
              <a:sym typeface="Candara"/>
            </a:endParaRPr>
          </a:p>
        </p:txBody>
      </p:sp>
      <p:cxnSp>
        <p:nvCxnSpPr>
          <p:cNvPr id="572" name="Google Shape;572;p46"/>
          <p:cNvCxnSpPr>
            <a:stCxn id="570" idx="0"/>
            <a:endCxn id="571" idx="2"/>
          </p:cNvCxnSpPr>
          <p:nvPr/>
        </p:nvCxnSpPr>
        <p:spPr>
          <a:xfrm flipV="1">
            <a:off x="5974881" y="2987320"/>
            <a:ext cx="0" cy="1319013"/>
          </a:xfrm>
          <a:prstGeom prst="straightConnector1">
            <a:avLst/>
          </a:prstGeom>
          <a:noFill/>
          <a:ln w="9525" cap="flat" cmpd="sng">
            <a:solidFill>
              <a:srgbClr val="0070C0"/>
            </a:solidFill>
            <a:prstDash val="solid"/>
            <a:miter lim="800000"/>
            <a:headEnd type="none" w="sm" len="sm"/>
            <a:tailEnd type="triangle" w="med" len="med"/>
          </a:ln>
        </p:spPr>
      </p:cxnSp>
      <p:cxnSp>
        <p:nvCxnSpPr>
          <p:cNvPr id="573" name="Google Shape;573;p46"/>
          <p:cNvCxnSpPr/>
          <p:nvPr/>
        </p:nvCxnSpPr>
        <p:spPr>
          <a:xfrm>
            <a:off x="3301998" y="4704249"/>
            <a:ext cx="179400" cy="0"/>
          </a:xfrm>
          <a:prstGeom prst="straightConnector1">
            <a:avLst/>
          </a:prstGeom>
          <a:noFill/>
          <a:ln w="9525" cap="flat" cmpd="sng">
            <a:solidFill>
              <a:srgbClr val="0070C0"/>
            </a:solidFill>
            <a:prstDash val="solid"/>
            <a:miter lim="800000"/>
            <a:headEnd type="none" w="sm" len="sm"/>
            <a:tailEnd type="triangle" w="med" len="med"/>
          </a:ln>
        </p:spPr>
      </p:cxnSp>
      <p:cxnSp>
        <p:nvCxnSpPr>
          <p:cNvPr id="574" name="Google Shape;574;p46"/>
          <p:cNvCxnSpPr/>
          <p:nvPr/>
        </p:nvCxnSpPr>
        <p:spPr>
          <a:xfrm>
            <a:off x="4861559" y="4704249"/>
            <a:ext cx="179400" cy="0"/>
          </a:xfrm>
          <a:prstGeom prst="straightConnector1">
            <a:avLst/>
          </a:prstGeom>
          <a:noFill/>
          <a:ln w="9525" cap="flat" cmpd="sng">
            <a:solidFill>
              <a:srgbClr val="0070C0"/>
            </a:solidFill>
            <a:prstDash val="solid"/>
            <a:miter lim="800000"/>
            <a:headEnd type="none" w="sm" len="sm"/>
            <a:tailEnd type="triangle" w="med" len="med"/>
          </a:ln>
        </p:spPr>
      </p:cxnSp>
      <p:sp>
        <p:nvSpPr>
          <p:cNvPr id="575" name="Google Shape;575;p46"/>
          <p:cNvSpPr/>
          <p:nvPr/>
        </p:nvSpPr>
        <p:spPr>
          <a:xfrm>
            <a:off x="7396370" y="2183020"/>
            <a:ext cx="1514548" cy="804300"/>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sym typeface="Candara"/>
              </a:rPr>
              <a:t>Manufactures right quantity of products</a:t>
            </a:r>
            <a:endParaRPr sz="1600" b="1" dirty="0">
              <a:solidFill>
                <a:schemeClr val="tx1"/>
              </a:solidFill>
              <a:sym typeface="Candara"/>
            </a:endParaRPr>
          </a:p>
        </p:txBody>
      </p:sp>
      <p:sp>
        <p:nvSpPr>
          <p:cNvPr id="576" name="Google Shape;576;p46"/>
          <p:cNvSpPr/>
          <p:nvPr/>
        </p:nvSpPr>
        <p:spPr>
          <a:xfrm>
            <a:off x="7396370" y="4268995"/>
            <a:ext cx="1380000" cy="804300"/>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Updates store inventory</a:t>
            </a:r>
            <a:endParaRPr sz="1600" b="1">
              <a:solidFill>
                <a:schemeClr val="tx1"/>
              </a:solidFill>
              <a:sym typeface="Candara"/>
            </a:endParaRPr>
          </a:p>
        </p:txBody>
      </p:sp>
      <p:cxnSp>
        <p:nvCxnSpPr>
          <p:cNvPr id="577" name="Google Shape;577;p46"/>
          <p:cNvCxnSpPr/>
          <p:nvPr/>
        </p:nvCxnSpPr>
        <p:spPr>
          <a:xfrm>
            <a:off x="8079617" y="3050632"/>
            <a:ext cx="13500" cy="1255800"/>
          </a:xfrm>
          <a:prstGeom prst="straightConnector1">
            <a:avLst/>
          </a:prstGeom>
          <a:noFill/>
          <a:ln w="9525" cap="flat" cmpd="sng">
            <a:solidFill>
              <a:srgbClr val="0070C0"/>
            </a:solidFill>
            <a:prstDash val="solid"/>
            <a:miter lim="800000"/>
            <a:headEnd type="none" w="sm" len="sm"/>
            <a:tailEnd type="triangle" w="med" len="med"/>
          </a:ln>
        </p:spPr>
      </p:cxnSp>
      <p:cxnSp>
        <p:nvCxnSpPr>
          <p:cNvPr id="578" name="Google Shape;578;p46"/>
          <p:cNvCxnSpPr>
            <a:stCxn id="571" idx="3"/>
            <a:endCxn id="575" idx="1"/>
          </p:cNvCxnSpPr>
          <p:nvPr/>
        </p:nvCxnSpPr>
        <p:spPr>
          <a:xfrm>
            <a:off x="6744402" y="2585170"/>
            <a:ext cx="651968" cy="0"/>
          </a:xfrm>
          <a:prstGeom prst="straightConnector1">
            <a:avLst/>
          </a:prstGeom>
          <a:noFill/>
          <a:ln w="9525" cap="flat" cmpd="sng">
            <a:solidFill>
              <a:srgbClr val="0070C0"/>
            </a:solidFill>
            <a:prstDash val="solid"/>
            <a:miter lim="800000"/>
            <a:headEnd type="none" w="sm" len="sm"/>
            <a:tailEnd type="triangle" w="med" len="med"/>
          </a:ln>
        </p:spPr>
      </p:cxnSp>
      <p:sp>
        <p:nvSpPr>
          <p:cNvPr id="579" name="Google Shape;579;p46"/>
          <p:cNvSpPr/>
          <p:nvPr/>
        </p:nvSpPr>
        <p:spPr>
          <a:xfrm>
            <a:off x="9222770" y="4268995"/>
            <a:ext cx="1380000" cy="804300"/>
          </a:xfrm>
          <a:prstGeom prst="roundRect">
            <a:avLst>
              <a:gd name="adj" fmla="val 16667"/>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sym typeface="Candara"/>
              </a:rPr>
              <a:t>Sufficient stock for customers</a:t>
            </a:r>
            <a:endParaRPr sz="1600" b="1">
              <a:solidFill>
                <a:schemeClr val="tx1"/>
              </a:solidFill>
              <a:sym typeface="Candara"/>
            </a:endParaRPr>
          </a:p>
        </p:txBody>
      </p:sp>
      <p:cxnSp>
        <p:nvCxnSpPr>
          <p:cNvPr id="580" name="Google Shape;580;p46"/>
          <p:cNvCxnSpPr>
            <a:endCxn id="579" idx="1"/>
          </p:cNvCxnSpPr>
          <p:nvPr/>
        </p:nvCxnSpPr>
        <p:spPr>
          <a:xfrm>
            <a:off x="8776370" y="4671145"/>
            <a:ext cx="446400" cy="0"/>
          </a:xfrm>
          <a:prstGeom prst="straightConnector1">
            <a:avLst/>
          </a:prstGeom>
          <a:noFill/>
          <a:ln w="9525" cap="flat" cmpd="sng">
            <a:solidFill>
              <a:srgbClr val="0070C0"/>
            </a:solidFill>
            <a:prstDash val="solid"/>
            <a:miter lim="800000"/>
            <a:headEnd type="none" w="sm" len="sm"/>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4" descr="Image result for tech innovation">
            <a:extLst>
              <a:ext uri="{FF2B5EF4-FFF2-40B4-BE49-F238E27FC236}">
                <a16:creationId xmlns:a16="http://schemas.microsoft.com/office/drawing/2014/main" id="{4EA211C3-3639-4C26-8D56-B66305FCBE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3"/>
          <a:stretch/>
        </p:blipFill>
        <p:spPr bwMode="auto">
          <a:xfrm>
            <a:off x="7884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4382939-7985-4E2A-A0C1-6B79D079814F}"/>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spcBef>
                <a:spcPct val="0"/>
              </a:spcBef>
            </a:pPr>
            <a:r>
              <a:rPr lang="en-US" dirty="0">
                <a:solidFill>
                  <a:schemeClr val="tx1"/>
                </a:solidFill>
              </a:rPr>
              <a:t>Proposed Technology Innovation</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764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7C2F9-40BB-411D-842C-159A29467DD9}"/>
              </a:ext>
            </a:extLst>
          </p:cNvPr>
          <p:cNvSpPr>
            <a:spLocks noGrp="1"/>
          </p:cNvSpPr>
          <p:nvPr>
            <p:ph type="title"/>
          </p:nvPr>
        </p:nvSpPr>
        <p:spPr/>
        <p:txBody>
          <a:bodyPr/>
          <a:lstStyle/>
          <a:p>
            <a:r>
              <a:rPr lang="en-US" dirty="0"/>
              <a:t>Custom Blend App</a:t>
            </a:r>
          </a:p>
        </p:txBody>
      </p:sp>
      <p:pic>
        <p:nvPicPr>
          <p:cNvPr id="6" name="Picture 5">
            <a:extLst>
              <a:ext uri="{FF2B5EF4-FFF2-40B4-BE49-F238E27FC236}">
                <a16:creationId xmlns:a16="http://schemas.microsoft.com/office/drawing/2014/main" id="{A5DA0D3A-BEF3-4601-815B-7AEB8280E69A}"/>
              </a:ext>
            </a:extLst>
          </p:cNvPr>
          <p:cNvPicPr>
            <a:picLocks noChangeAspect="1"/>
          </p:cNvPicPr>
          <p:nvPr/>
        </p:nvPicPr>
        <p:blipFill>
          <a:blip r:embed="rId3"/>
          <a:stretch>
            <a:fillRect/>
          </a:stretch>
        </p:blipFill>
        <p:spPr>
          <a:xfrm>
            <a:off x="2819052" y="1092719"/>
            <a:ext cx="2762508" cy="4911125"/>
          </a:xfrm>
          <a:prstGeom prst="rect">
            <a:avLst/>
          </a:prstGeom>
        </p:spPr>
      </p:pic>
      <p:grpSp>
        <p:nvGrpSpPr>
          <p:cNvPr id="11" name="Group 10">
            <a:extLst>
              <a:ext uri="{FF2B5EF4-FFF2-40B4-BE49-F238E27FC236}">
                <a16:creationId xmlns:a16="http://schemas.microsoft.com/office/drawing/2014/main" id="{66FE920B-D335-44B7-8F72-50F5A8E4FC55}"/>
              </a:ext>
            </a:extLst>
          </p:cNvPr>
          <p:cNvGrpSpPr/>
          <p:nvPr/>
        </p:nvGrpSpPr>
        <p:grpSpPr>
          <a:xfrm rot="10800000">
            <a:off x="1975438" y="4871655"/>
            <a:ext cx="812500" cy="276642"/>
            <a:chOff x="889000" y="1906432"/>
            <a:chExt cx="747146" cy="228600"/>
          </a:xfrm>
        </p:grpSpPr>
        <p:sp>
          <p:nvSpPr>
            <p:cNvPr id="12" name="Oval 11">
              <a:extLst>
                <a:ext uri="{FF2B5EF4-FFF2-40B4-BE49-F238E27FC236}">
                  <a16:creationId xmlns:a16="http://schemas.microsoft.com/office/drawing/2014/main" id="{9CA3694E-42AF-4536-A683-ADCB4FD31F1A}"/>
                </a:ext>
              </a:extLst>
            </p:cNvPr>
            <p:cNvSpPr/>
            <p:nvPr/>
          </p:nvSpPr>
          <p:spPr>
            <a:xfrm>
              <a:off x="889000" y="1906432"/>
              <a:ext cx="228600" cy="228600"/>
            </a:xfrm>
            <a:prstGeom prst="ellipse">
              <a:avLst/>
            </a:prstGeom>
            <a:solidFill>
              <a:schemeClr val="bg1"/>
            </a:solidFill>
            <a:ln>
              <a:noFill/>
            </a:ln>
            <a:effectLst>
              <a:innerShdw blurRad="63500" dist="50800" dir="135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Oval 12">
              <a:extLst>
                <a:ext uri="{FF2B5EF4-FFF2-40B4-BE49-F238E27FC236}">
                  <a16:creationId xmlns:a16="http://schemas.microsoft.com/office/drawing/2014/main" id="{98FC9BA5-0F19-46A4-B912-BB5A38EF2E30}"/>
                </a:ext>
              </a:extLst>
            </p:cNvPr>
            <p:cNvSpPr/>
            <p:nvPr/>
          </p:nvSpPr>
          <p:spPr>
            <a:xfrm>
              <a:off x="1407546" y="1906432"/>
              <a:ext cx="228600" cy="228600"/>
            </a:xfrm>
            <a:prstGeom prst="ellipse">
              <a:avLst/>
            </a:prstGeom>
            <a:solidFill>
              <a:schemeClr val="bg1"/>
            </a:solidFill>
            <a:ln>
              <a:noFill/>
            </a:ln>
            <a:effectLst>
              <a:innerShdw blurRad="63500" dist="50800" dir="135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a:extLst>
                <a:ext uri="{FF2B5EF4-FFF2-40B4-BE49-F238E27FC236}">
                  <a16:creationId xmlns:a16="http://schemas.microsoft.com/office/drawing/2014/main" id="{A37317CC-2004-47EB-86F0-850E2DAB179D}"/>
                </a:ext>
              </a:extLst>
            </p:cNvPr>
            <p:cNvCxnSpPr>
              <a:cxnSpLocks/>
            </p:cNvCxnSpPr>
            <p:nvPr/>
          </p:nvCxnSpPr>
          <p:spPr>
            <a:xfrm>
              <a:off x="992754" y="2020732"/>
              <a:ext cx="548640" cy="0"/>
            </a:xfrm>
            <a:prstGeom prst="line">
              <a:avLst/>
            </a:prstGeom>
            <a:solidFill>
              <a:schemeClr val="tx2">
                <a:lumMod val="20000"/>
                <a:lumOff val="80000"/>
              </a:schemeClr>
            </a:solidFill>
            <a:ln w="38100">
              <a:solidFill>
                <a:schemeClr val="tx1"/>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grpSp>
      <p:sp>
        <p:nvSpPr>
          <p:cNvPr id="16" name="Rectangle 15">
            <a:extLst>
              <a:ext uri="{FF2B5EF4-FFF2-40B4-BE49-F238E27FC236}">
                <a16:creationId xmlns:a16="http://schemas.microsoft.com/office/drawing/2014/main" id="{3EA28FDC-43D6-4263-AFB7-3ADCC5A218F2}"/>
              </a:ext>
            </a:extLst>
          </p:cNvPr>
          <p:cNvSpPr/>
          <p:nvPr/>
        </p:nvSpPr>
        <p:spPr>
          <a:xfrm>
            <a:off x="105454" y="4039733"/>
            <a:ext cx="2321691" cy="1754326"/>
          </a:xfrm>
          <a:prstGeom prst="rect">
            <a:avLst/>
          </a:prstGeom>
        </p:spPr>
        <p:txBody>
          <a:bodyPr wrap="square">
            <a:spAutoFit/>
          </a:bodyPr>
          <a:lstStyle/>
          <a:p>
            <a:r>
              <a:rPr lang="en-US" dirty="0"/>
              <a:t>Use facial recognition and AI solution to mix different shades of foundation to specifically match customer skin tone</a:t>
            </a:r>
          </a:p>
        </p:txBody>
      </p:sp>
      <p:grpSp>
        <p:nvGrpSpPr>
          <p:cNvPr id="17" name="Group 16">
            <a:extLst>
              <a:ext uri="{FF2B5EF4-FFF2-40B4-BE49-F238E27FC236}">
                <a16:creationId xmlns:a16="http://schemas.microsoft.com/office/drawing/2014/main" id="{2354E472-C2E7-4AD5-84D4-BECCC053965A}"/>
              </a:ext>
            </a:extLst>
          </p:cNvPr>
          <p:cNvGrpSpPr/>
          <p:nvPr/>
        </p:nvGrpSpPr>
        <p:grpSpPr>
          <a:xfrm rot="10800000">
            <a:off x="1944324" y="1437195"/>
            <a:ext cx="812500" cy="276642"/>
            <a:chOff x="889000" y="1906432"/>
            <a:chExt cx="747146" cy="228600"/>
          </a:xfrm>
        </p:grpSpPr>
        <p:sp>
          <p:nvSpPr>
            <p:cNvPr id="18" name="Oval 17">
              <a:extLst>
                <a:ext uri="{FF2B5EF4-FFF2-40B4-BE49-F238E27FC236}">
                  <a16:creationId xmlns:a16="http://schemas.microsoft.com/office/drawing/2014/main" id="{6EABB45A-0465-439D-AAFB-867EBAF67D2D}"/>
                </a:ext>
              </a:extLst>
            </p:cNvPr>
            <p:cNvSpPr/>
            <p:nvPr/>
          </p:nvSpPr>
          <p:spPr>
            <a:xfrm>
              <a:off x="889000" y="1906432"/>
              <a:ext cx="228600" cy="228600"/>
            </a:xfrm>
            <a:prstGeom prst="ellipse">
              <a:avLst/>
            </a:prstGeom>
            <a:solidFill>
              <a:schemeClr val="bg1"/>
            </a:solidFill>
            <a:ln>
              <a:noFill/>
            </a:ln>
            <a:effectLst>
              <a:innerShdw blurRad="63500" dist="50800" dir="135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Oval 18">
              <a:extLst>
                <a:ext uri="{FF2B5EF4-FFF2-40B4-BE49-F238E27FC236}">
                  <a16:creationId xmlns:a16="http://schemas.microsoft.com/office/drawing/2014/main" id="{EE002E05-2170-4DB9-B0C6-1F96967962BC}"/>
                </a:ext>
              </a:extLst>
            </p:cNvPr>
            <p:cNvSpPr/>
            <p:nvPr/>
          </p:nvSpPr>
          <p:spPr>
            <a:xfrm>
              <a:off x="1407546" y="1906432"/>
              <a:ext cx="228600" cy="228600"/>
            </a:xfrm>
            <a:prstGeom prst="ellipse">
              <a:avLst/>
            </a:prstGeom>
            <a:solidFill>
              <a:schemeClr val="bg1"/>
            </a:solidFill>
            <a:ln>
              <a:noFill/>
            </a:ln>
            <a:effectLst>
              <a:innerShdw blurRad="63500" dist="50800" dir="135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20" name="Straight Connector 19">
              <a:extLst>
                <a:ext uri="{FF2B5EF4-FFF2-40B4-BE49-F238E27FC236}">
                  <a16:creationId xmlns:a16="http://schemas.microsoft.com/office/drawing/2014/main" id="{9AA2ADDF-6E21-49D6-B4A5-DDDEF0725022}"/>
                </a:ext>
              </a:extLst>
            </p:cNvPr>
            <p:cNvCxnSpPr>
              <a:cxnSpLocks/>
            </p:cNvCxnSpPr>
            <p:nvPr/>
          </p:nvCxnSpPr>
          <p:spPr>
            <a:xfrm>
              <a:off x="992754" y="2020732"/>
              <a:ext cx="548640" cy="0"/>
            </a:xfrm>
            <a:prstGeom prst="line">
              <a:avLst/>
            </a:prstGeom>
            <a:solidFill>
              <a:schemeClr val="tx2">
                <a:lumMod val="20000"/>
                <a:lumOff val="80000"/>
              </a:schemeClr>
            </a:solidFill>
            <a:ln w="38100">
              <a:solidFill>
                <a:schemeClr val="tx1"/>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grpSp>
      <p:sp>
        <p:nvSpPr>
          <p:cNvPr id="21" name="Rectangle 20">
            <a:extLst>
              <a:ext uri="{FF2B5EF4-FFF2-40B4-BE49-F238E27FC236}">
                <a16:creationId xmlns:a16="http://schemas.microsoft.com/office/drawing/2014/main" id="{551F21F8-51C5-4A4A-9184-10AFF5C2DB70}"/>
              </a:ext>
            </a:extLst>
          </p:cNvPr>
          <p:cNvSpPr/>
          <p:nvPr/>
        </p:nvSpPr>
        <p:spPr>
          <a:xfrm>
            <a:off x="105454" y="1278360"/>
            <a:ext cx="1847860" cy="1754326"/>
          </a:xfrm>
          <a:prstGeom prst="rect">
            <a:avLst/>
          </a:prstGeom>
        </p:spPr>
        <p:txBody>
          <a:bodyPr wrap="square">
            <a:spAutoFit/>
          </a:bodyPr>
          <a:lstStyle/>
          <a:p>
            <a:r>
              <a:rPr lang="en-US" dirty="0"/>
              <a:t>Currently It suggests only one brand or one shade of foundation or concealer</a:t>
            </a:r>
          </a:p>
        </p:txBody>
      </p:sp>
      <p:grpSp>
        <p:nvGrpSpPr>
          <p:cNvPr id="23" name="Group 22">
            <a:extLst>
              <a:ext uri="{FF2B5EF4-FFF2-40B4-BE49-F238E27FC236}">
                <a16:creationId xmlns:a16="http://schemas.microsoft.com/office/drawing/2014/main" id="{6D74CF17-2754-4D29-AF22-F05B668C6094}"/>
              </a:ext>
            </a:extLst>
          </p:cNvPr>
          <p:cNvGrpSpPr/>
          <p:nvPr/>
        </p:nvGrpSpPr>
        <p:grpSpPr>
          <a:xfrm>
            <a:off x="8043560" y="1092719"/>
            <a:ext cx="2822192" cy="5017230"/>
            <a:chOff x="1576754" y="920385"/>
            <a:chExt cx="2822192" cy="5017230"/>
          </a:xfrm>
        </p:grpSpPr>
        <p:pic>
          <p:nvPicPr>
            <p:cNvPr id="24" name="Picture 23">
              <a:extLst>
                <a:ext uri="{FF2B5EF4-FFF2-40B4-BE49-F238E27FC236}">
                  <a16:creationId xmlns:a16="http://schemas.microsoft.com/office/drawing/2014/main" id="{48C1DF25-659D-4E60-B0D8-3699F58EF90E}"/>
                </a:ext>
              </a:extLst>
            </p:cNvPr>
            <p:cNvPicPr>
              <a:picLocks noChangeAspect="1"/>
            </p:cNvPicPr>
            <p:nvPr/>
          </p:nvPicPr>
          <p:blipFill>
            <a:blip r:embed="rId4"/>
            <a:stretch>
              <a:fillRect/>
            </a:stretch>
          </p:blipFill>
          <p:spPr>
            <a:xfrm>
              <a:off x="1576754" y="920385"/>
              <a:ext cx="2822192" cy="5017230"/>
            </a:xfrm>
            <a:prstGeom prst="rect">
              <a:avLst/>
            </a:prstGeom>
          </p:spPr>
        </p:pic>
        <p:sp>
          <p:nvSpPr>
            <p:cNvPr id="25" name="Rectangle 24">
              <a:extLst>
                <a:ext uri="{FF2B5EF4-FFF2-40B4-BE49-F238E27FC236}">
                  <a16:creationId xmlns:a16="http://schemas.microsoft.com/office/drawing/2014/main" id="{81D8788F-039B-4A87-9499-FB29BF7F9A45}"/>
                </a:ext>
              </a:extLst>
            </p:cNvPr>
            <p:cNvSpPr/>
            <p:nvPr/>
          </p:nvSpPr>
          <p:spPr>
            <a:xfrm>
              <a:off x="1702676" y="5458317"/>
              <a:ext cx="2606565" cy="4399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6" name="TextBox 25">
              <a:extLst>
                <a:ext uri="{FF2B5EF4-FFF2-40B4-BE49-F238E27FC236}">
                  <a16:creationId xmlns:a16="http://schemas.microsoft.com/office/drawing/2014/main" id="{2AECB05E-DDC8-4A44-9B39-2853D4190902}"/>
                </a:ext>
              </a:extLst>
            </p:cNvPr>
            <p:cNvSpPr txBox="1"/>
            <p:nvPr/>
          </p:nvSpPr>
          <p:spPr>
            <a:xfrm>
              <a:off x="2373075" y="5447306"/>
              <a:ext cx="1681655" cy="369332"/>
            </a:xfrm>
            <a:prstGeom prst="rect">
              <a:avLst/>
            </a:prstGeom>
          </p:spPr>
          <p:txBody>
            <a:bodyPr wrap="square" rtlCol="0">
              <a:spAutoFit/>
            </a:bodyPr>
            <a:lstStyle/>
            <a:p>
              <a:r>
                <a:rPr lang="en-US" dirty="0">
                  <a:solidFill>
                    <a:schemeClr val="bg1"/>
                  </a:solidFill>
                  <a:latin typeface="Berlin Sans FB" panose="020E0602020502020306" pitchFamily="34" charset="0"/>
                </a:rPr>
                <a:t>I want to Try</a:t>
              </a:r>
            </a:p>
          </p:txBody>
        </p:sp>
      </p:grpSp>
      <p:sp>
        <p:nvSpPr>
          <p:cNvPr id="27" name="Title 1">
            <a:extLst>
              <a:ext uri="{FF2B5EF4-FFF2-40B4-BE49-F238E27FC236}">
                <a16:creationId xmlns:a16="http://schemas.microsoft.com/office/drawing/2014/main" id="{37BFCD6B-E35D-41ED-91A5-E9916019A383}"/>
              </a:ext>
            </a:extLst>
          </p:cNvPr>
          <p:cNvSpPr txBox="1">
            <a:spLocks/>
          </p:cNvSpPr>
          <p:nvPr/>
        </p:nvSpPr>
        <p:spPr>
          <a:xfrm>
            <a:off x="7204304" y="347153"/>
            <a:ext cx="4771696"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uFillTx/>
                <a:latin typeface="+mj-lt"/>
                <a:ea typeface="+mj-ea"/>
                <a:cs typeface="+mj-cs"/>
              </a:defRPr>
            </a:lvl1pPr>
          </a:lstStyle>
          <a:p>
            <a:r>
              <a:rPr lang="en-US" dirty="0"/>
              <a:t>Trial product delivery feature</a:t>
            </a:r>
          </a:p>
        </p:txBody>
      </p:sp>
    </p:spTree>
    <p:extLst>
      <p:ext uri="{BB962C8B-B14F-4D97-AF65-F5344CB8AC3E}">
        <p14:creationId xmlns:p14="http://schemas.microsoft.com/office/powerpoint/2010/main" val="399849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BEEFE-A600-4C3A-80AE-BB48DEE2C06A}"/>
              </a:ext>
            </a:extLst>
          </p:cNvPr>
          <p:cNvPicPr>
            <a:picLocks noChangeAspect="1"/>
          </p:cNvPicPr>
          <p:nvPr/>
        </p:nvPicPr>
        <p:blipFill rotWithShape="1">
          <a:blip r:embed="rId2">
            <a:alphaModFix/>
            <a:extLst/>
          </a:blip>
          <a:srcRect l="16465" r="10689"/>
          <a:stretch/>
        </p:blipFill>
        <p:spPr>
          <a:xfrm>
            <a:off x="6083786" y="-168318"/>
            <a:ext cx="6261330" cy="3932313"/>
          </a:xfrm>
          <a:prstGeom prst="rect">
            <a:avLst/>
          </a:prstGeom>
          <a:effectLst>
            <a:softEdge rad="533400"/>
          </a:effectLst>
        </p:spPr>
      </p:pic>
      <p:pic>
        <p:nvPicPr>
          <p:cNvPr id="5122" name="Picture 2" descr="Image result for delivery at doorstep">
            <a:extLst>
              <a:ext uri="{FF2B5EF4-FFF2-40B4-BE49-F238E27FC236}">
                <a16:creationId xmlns:a16="http://schemas.microsoft.com/office/drawing/2014/main" id="{CE7E301B-1E8B-4A21-BE4C-9746CE3406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86" b="-2"/>
          <a:stretch/>
        </p:blipFill>
        <p:spPr bwMode="auto">
          <a:xfrm>
            <a:off x="6089904" y="2487168"/>
            <a:ext cx="6263640" cy="4215384"/>
          </a:xfrm>
          <a:prstGeom prst="rect">
            <a:avLst/>
          </a:prstGeom>
          <a:noFill/>
          <a:effectLst>
            <a:softEdge rad="533400"/>
          </a:effectLst>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23D88BA1-E1E7-49F9-85C2-BBA938661674}"/>
              </a:ext>
            </a:extLst>
          </p:cNvPr>
          <p:cNvSpPr txBox="1">
            <a:spLocks/>
          </p:cNvSpPr>
          <p:nvPr/>
        </p:nvSpPr>
        <p:spPr>
          <a:xfrm>
            <a:off x="432000" y="432000"/>
            <a:ext cx="11328000" cy="432000"/>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3200" b="1" kern="1200" spc="-150">
                <a:solidFill>
                  <a:schemeClr val="tx1">
                    <a:lumMod val="75000"/>
                    <a:lumOff val="25000"/>
                  </a:schemeClr>
                </a:solidFill>
                <a:uFillTx/>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Recommendation Based trials </a:t>
            </a:r>
          </a:p>
        </p:txBody>
      </p:sp>
      <p:sp>
        <p:nvSpPr>
          <p:cNvPr id="9" name="Content Placeholder 4">
            <a:extLst>
              <a:ext uri="{FF2B5EF4-FFF2-40B4-BE49-F238E27FC236}">
                <a16:creationId xmlns:a16="http://schemas.microsoft.com/office/drawing/2014/main" id="{81A44DF6-F2A6-4AB2-B0BF-E7207C66F62A}"/>
              </a:ext>
            </a:extLst>
          </p:cNvPr>
          <p:cNvSpPr>
            <a:spLocks noGrp="1"/>
          </p:cNvSpPr>
          <p:nvPr>
            <p:ph type="body" idx="1"/>
          </p:nvPr>
        </p:nvSpPr>
        <p:spPr>
          <a:xfrm>
            <a:off x="804863" y="2271713"/>
            <a:ext cx="4803775" cy="3789362"/>
          </a:xfrm>
        </p:spPr>
        <p:txBody>
          <a:bodyPr/>
          <a:lstStyle/>
          <a:p>
            <a:r>
              <a:rPr lang="en-US" dirty="0"/>
              <a:t>Customer Buys online/Offline</a:t>
            </a:r>
          </a:p>
          <a:p>
            <a:r>
              <a:rPr lang="en-US" dirty="0"/>
              <a:t>Sephora implements recommendation engine</a:t>
            </a:r>
          </a:p>
          <a:p>
            <a:r>
              <a:rPr lang="en-US" dirty="0"/>
              <a:t>It delivers trials at customer site for upsell/cross-sell</a:t>
            </a:r>
          </a:p>
        </p:txBody>
      </p:sp>
    </p:spTree>
    <p:extLst>
      <p:ext uri="{BB962C8B-B14F-4D97-AF65-F5344CB8AC3E}">
        <p14:creationId xmlns:p14="http://schemas.microsoft.com/office/powerpoint/2010/main" val="1731910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3EA14-D53B-48F2-94C5-7EA10359CC66}"/>
              </a:ext>
            </a:extLst>
          </p:cNvPr>
          <p:cNvSpPr>
            <a:spLocks noGrp="1"/>
          </p:cNvSpPr>
          <p:nvPr>
            <p:ph type="title"/>
          </p:nvPr>
        </p:nvSpPr>
        <p:spPr>
          <a:xfrm>
            <a:off x="432000" y="432000"/>
            <a:ext cx="11328000" cy="432000"/>
          </a:xfrm>
        </p:spPr>
        <p:txBody>
          <a:bodyPr/>
          <a:lstStyle/>
          <a:p>
            <a:r>
              <a:rPr lang="en-US" dirty="0"/>
              <a:t>Smart Replenishment </a:t>
            </a:r>
          </a:p>
        </p:txBody>
      </p:sp>
      <p:sp>
        <p:nvSpPr>
          <p:cNvPr id="6" name="Rectangle 5">
            <a:extLst>
              <a:ext uri="{FF2B5EF4-FFF2-40B4-BE49-F238E27FC236}">
                <a16:creationId xmlns:a16="http://schemas.microsoft.com/office/drawing/2014/main" id="{B706CC11-F0F5-433E-BF4B-CB4DF7F09F97}"/>
              </a:ext>
            </a:extLst>
          </p:cNvPr>
          <p:cNvSpPr/>
          <p:nvPr/>
        </p:nvSpPr>
        <p:spPr>
          <a:xfrm>
            <a:off x="903889" y="326900"/>
            <a:ext cx="3489435" cy="369332"/>
          </a:xfrm>
          <a:prstGeom prst="rect">
            <a:avLst/>
          </a:prstGeom>
        </p:spPr>
        <p:txBody>
          <a:bodyPr wrap="square">
            <a:spAutoFit/>
          </a:bodyPr>
          <a:lstStyle/>
          <a:p>
            <a:endParaRPr lang="en-US" dirty="0"/>
          </a:p>
        </p:txBody>
      </p:sp>
      <p:pic>
        <p:nvPicPr>
          <p:cNvPr id="4098" name="Picture 2" descr="Image result for robots in retail">
            <a:extLst>
              <a:ext uri="{FF2B5EF4-FFF2-40B4-BE49-F238E27FC236}">
                <a16:creationId xmlns:a16="http://schemas.microsoft.com/office/drawing/2014/main" id="{2FDF9D50-8844-499C-8D98-724BC6F66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699" y="1403364"/>
            <a:ext cx="7160687" cy="40512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31A5A6A-DFFC-49A3-883A-897DC38357F0}"/>
              </a:ext>
            </a:extLst>
          </p:cNvPr>
          <p:cNvSpPr/>
          <p:nvPr/>
        </p:nvSpPr>
        <p:spPr>
          <a:xfrm>
            <a:off x="432000" y="2364827"/>
            <a:ext cx="3845710" cy="1716367"/>
          </a:xfrm>
          <a:prstGeom prst="rect">
            <a:avLst/>
          </a:prstGeom>
        </p:spPr>
        <p:txBody>
          <a:bodyPr wrap="square">
            <a:spAutoFit/>
          </a:bodyPr>
          <a:lstStyle/>
          <a:p>
            <a:pPr marL="266700" indent="-266700">
              <a:lnSpc>
                <a:spcPct val="90000"/>
              </a:lnSpc>
              <a:spcBef>
                <a:spcPts val="1000"/>
              </a:spcBef>
              <a:buFont typeface="Arial" panose="020B0604020202020204" pitchFamily="34" charset="0"/>
              <a:buChar char="•"/>
            </a:pPr>
            <a:r>
              <a:rPr lang="en-US" dirty="0">
                <a:solidFill>
                  <a:schemeClr val="tx1">
                    <a:lumMod val="75000"/>
                    <a:lumOff val="25000"/>
                  </a:schemeClr>
                </a:solidFill>
              </a:rPr>
              <a:t>Restocking shelves, finding and returning misplaced products and tracking inventory levels are the most time consuming tasks </a:t>
            </a:r>
          </a:p>
          <a:p>
            <a:pPr marL="266700" indent="-266700">
              <a:lnSpc>
                <a:spcPct val="90000"/>
              </a:lnSpc>
              <a:spcBef>
                <a:spcPts val="1000"/>
              </a:spcBef>
              <a:buFont typeface="Arial" panose="020B0604020202020204" pitchFamily="34" charset="0"/>
              <a:buChar char="•"/>
            </a:pPr>
            <a:r>
              <a:rPr lang="en-US" dirty="0">
                <a:solidFill>
                  <a:schemeClr val="tx1">
                    <a:lumMod val="75000"/>
                    <a:lumOff val="25000"/>
                  </a:schemeClr>
                </a:solidFill>
              </a:rPr>
              <a:t>Recommend Sephora to Use Robots to facilitate the process. </a:t>
            </a:r>
          </a:p>
        </p:txBody>
      </p:sp>
    </p:spTree>
    <p:extLst>
      <p:ext uri="{BB962C8B-B14F-4D97-AF65-F5344CB8AC3E}">
        <p14:creationId xmlns:p14="http://schemas.microsoft.com/office/powerpoint/2010/main" val="175099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result for beacons for in store marketing experience">
            <a:extLst>
              <a:ext uri="{FF2B5EF4-FFF2-40B4-BE49-F238E27FC236}">
                <a16:creationId xmlns:a16="http://schemas.microsoft.com/office/drawing/2014/main" id="{5E406B7F-CFDE-41BF-B701-6A9BDE4028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17"/>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F5876F5-D3B3-4D67-BB6B-B45E1BCF7C51}"/>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dirty="0">
                <a:solidFill>
                  <a:schemeClr val="tx1"/>
                </a:solidFill>
              </a:rPr>
              <a:t>Powerful Proximity Marketing campaign</a:t>
            </a:r>
          </a:p>
        </p:txBody>
      </p:sp>
      <p:sp>
        <p:nvSpPr>
          <p:cNvPr id="5" name="Slide Number Placeholder 4">
            <a:extLst>
              <a:ext uri="{FF2B5EF4-FFF2-40B4-BE49-F238E27FC236}">
                <a16:creationId xmlns:a16="http://schemas.microsoft.com/office/drawing/2014/main" id="{065D12F3-1F84-46E9-A538-D9DD7ED80E73}"/>
              </a:ext>
            </a:extLst>
          </p:cNvPr>
          <p:cNvSpPr>
            <a:spLocks noGrp="1"/>
          </p:cNvSpPr>
          <p:nvPr>
            <p:ph type="sldNum" sz="quarter" idx="33"/>
          </p:nvPr>
        </p:nvSpPr>
        <p:spPr>
          <a:xfrm>
            <a:off x="2568203" y="1232300"/>
            <a:ext cx="365760" cy="365125"/>
          </a:xfrm>
          <a:prstGeom prst="ellipse">
            <a:avLst/>
          </a:prstGeom>
          <a:solidFill>
            <a:schemeClr val="bg1">
              <a:alpha val="70000"/>
            </a:schemeClr>
          </a:solidFill>
          <a:ln>
            <a:solidFill>
              <a:schemeClr val="tx1">
                <a:lumMod val="75000"/>
                <a:lumOff val="25000"/>
              </a:schemeClr>
            </a:solidFill>
          </a:ln>
        </p:spPr>
        <p:txBody>
          <a:bodyPr vert="horz" lIns="91440" tIns="45720" rIns="91440" bIns="45720" rtlCol="0" anchor="ctr">
            <a:normAutofit fontScale="55000" lnSpcReduction="20000"/>
          </a:bodyPr>
          <a:lstStyle/>
          <a:p>
            <a:pPr>
              <a:lnSpc>
                <a:spcPct val="90000"/>
              </a:lnSpc>
              <a:spcAft>
                <a:spcPts val="600"/>
              </a:spcAft>
              <a:defRPr/>
            </a:pPr>
            <a:fld id="{19B51A1E-902D-48AF-9020-955120F399B6}" type="slidenum">
              <a:rPr lang="en-US">
                <a:solidFill>
                  <a:schemeClr val="tx1"/>
                </a:solidFill>
                <a:latin typeface="Calibri" panose="020F0502020204030204"/>
              </a:rPr>
              <a:pPr>
                <a:lnSpc>
                  <a:spcPct val="90000"/>
                </a:lnSpc>
                <a:spcAft>
                  <a:spcPts val="600"/>
                </a:spcAft>
                <a:defRPr/>
              </a:pPr>
              <a:t>25</a:t>
            </a:fld>
            <a:endParaRPr lang="en-US">
              <a:solidFill>
                <a:schemeClr val="tx1"/>
              </a:solidFill>
              <a:latin typeface="Calibri" panose="020F0502020204030204"/>
            </a:endParaRPr>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B938BDE-F80D-47E6-9637-119C16265CD1}"/>
              </a:ext>
            </a:extLst>
          </p:cNvPr>
          <p:cNvSpPr>
            <a:spLocks noGrp="1"/>
          </p:cNvSpPr>
          <p:nvPr>
            <p:ph type="body" sz="quarter" idx="32"/>
          </p:nvPr>
        </p:nvSpPr>
        <p:spPr>
          <a:xfrm>
            <a:off x="525516" y="3417573"/>
            <a:ext cx="4593021" cy="2619839"/>
          </a:xfrm>
        </p:spPr>
        <p:txBody>
          <a:bodyPr vert="horz" lIns="91440" tIns="45720" rIns="91440" bIns="45720" rtlCol="0" anchor="ctr">
            <a:normAutofit/>
          </a:bodyPr>
          <a:lstStyle/>
          <a:p>
            <a:pPr indent="-228600">
              <a:buFont typeface="Arial" panose="020B0604020202020204" pitchFamily="34" charset="0"/>
              <a:buChar char="•"/>
            </a:pPr>
            <a:r>
              <a:rPr lang="en-US" dirty="0">
                <a:solidFill>
                  <a:schemeClr val="tx1"/>
                </a:solidFill>
              </a:rPr>
              <a:t>Make use of </a:t>
            </a:r>
            <a:r>
              <a:rPr lang="en-US" dirty="0" err="1">
                <a:solidFill>
                  <a:schemeClr val="tx1"/>
                </a:solidFill>
              </a:rPr>
              <a:t>iBeacons</a:t>
            </a:r>
            <a:r>
              <a:rPr lang="en-US" dirty="0">
                <a:solidFill>
                  <a:schemeClr val="tx1"/>
                </a:solidFill>
              </a:rPr>
              <a:t> and Android Beacons for in-store marketing experience</a:t>
            </a:r>
          </a:p>
          <a:p>
            <a:endParaRPr lang="en-US" dirty="0">
              <a:solidFill>
                <a:schemeClr val="tx1"/>
              </a:solidFill>
            </a:endParaRPr>
          </a:p>
        </p:txBody>
      </p:sp>
    </p:spTree>
    <p:extLst>
      <p:ext uri="{BB962C8B-B14F-4D97-AF65-F5344CB8AC3E}">
        <p14:creationId xmlns:p14="http://schemas.microsoft.com/office/powerpoint/2010/main" val="274803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E65A-4DA3-4787-89A3-FDE0E3130C8C}"/>
              </a:ext>
            </a:extLst>
          </p:cNvPr>
          <p:cNvSpPr>
            <a:spLocks noGrp="1"/>
          </p:cNvSpPr>
          <p:nvPr>
            <p:ph type="title"/>
          </p:nvPr>
        </p:nvSpPr>
        <p:spPr>
          <a:xfrm>
            <a:off x="804998" y="243087"/>
            <a:ext cx="4741037" cy="661374"/>
          </a:xfrm>
        </p:spPr>
        <p:txBody>
          <a:bodyPr vert="horz" lIns="91440" tIns="45720" rIns="91440" bIns="45720" rtlCol="0" anchor="ctr">
            <a:normAutofit/>
          </a:bodyPr>
          <a:lstStyle/>
          <a:p>
            <a:r>
              <a:rPr lang="en-US" kern="1200" dirty="0">
                <a:solidFill>
                  <a:srgbClr val="FF0000"/>
                </a:solidFill>
                <a:latin typeface="+mj-lt"/>
                <a:ea typeface="+mj-ea"/>
                <a:cs typeface="+mj-cs"/>
              </a:rPr>
              <a:t>Smart</a:t>
            </a:r>
            <a:r>
              <a:rPr lang="en-US" kern="1200" dirty="0">
                <a:solidFill>
                  <a:srgbClr val="000000"/>
                </a:solidFill>
                <a:latin typeface="+mj-lt"/>
                <a:ea typeface="+mj-ea"/>
                <a:cs typeface="+mj-cs"/>
              </a:rPr>
              <a:t> Finder (APP)</a:t>
            </a:r>
          </a:p>
        </p:txBody>
      </p:sp>
      <mc:AlternateContent xmlns:mc="http://schemas.openxmlformats.org/markup-compatibility/2006" xmlns:am3d="http://schemas.microsoft.com/office/drawing/2017/model3d">
        <mc:Choice Requires="am3d">
          <p:graphicFrame>
            <p:nvGraphicFramePr>
              <p:cNvPr id="10" name="3D Model 9" descr="girl pick is">
                <a:extLst>
                  <a:ext uri="{FF2B5EF4-FFF2-40B4-BE49-F238E27FC236}">
                    <a16:creationId xmlns:a16="http://schemas.microsoft.com/office/drawing/2014/main" id="{6D160BA9-D7C7-49AA-A41D-F3C0F14EC7A0}"/>
                  </a:ext>
                </a:extLst>
              </p:cNvPr>
              <p:cNvGraphicFramePr>
                <a:graphicFrameLocks noChangeAspect="1"/>
              </p:cNvGraphicFramePr>
              <p:nvPr>
                <p:extLst/>
              </p:nvPr>
            </p:nvGraphicFramePr>
            <p:xfrm>
              <a:off x="2299179" y="2267715"/>
              <a:ext cx="753367" cy="1708126"/>
            </p:xfrm>
            <a:graphic>
              <a:graphicData uri="http://schemas.microsoft.com/office/drawing/2017/model3d">
                <am3d:model3d r:embed="rId2">
                  <am3d:spPr>
                    <a:xfrm>
                      <a:off x="0" y="0"/>
                      <a:ext cx="753367" cy="1708126"/>
                    </a:xfrm>
                    <a:prstGeom prst="rect">
                      <a:avLst/>
                    </a:prstGeom>
                  </am3d:spPr>
                  <am3d:camera>
                    <am3d:pos x="0" y="0" z="54574838"/>
                    <am3d:up dx="0" dy="36000000" dz="0"/>
                    <am3d:lookAt x="0" y="0" z="0"/>
                    <am3d:perspective fov="2700000"/>
                  </am3d:camera>
                  <am3d:trans>
                    <am3d:meterPerModelUnit n="1953124" d="1000000"/>
                    <am3d:preTrans dx="0" dy="0" dz="-17999997"/>
                    <am3d:scale>
                      <am3d:sx n="1000000" d="1000000"/>
                      <am3d:sy n="1000000" d="1000000"/>
                      <am3d:sz n="1000000" d="1000000"/>
                    </am3d:scale>
                    <am3d:rot ax="182087" ay="1290003" az="66777"/>
                    <am3d:postTrans dx="0" dy="0" dz="0"/>
                  </am3d:trans>
                  <am3d:attrSrcUrl r:id="rId3"/>
                  <am3d:raster rName="Office3DRenderer" rVer="16.0.8326">
                    <am3d:blip r:embed="rId4"/>
                  </am3d:raster>
                  <am3d:objViewport viewportSz="19569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0" name="3D Model 9" descr="girl pick is">
                <a:extLst>
                  <a:ext uri="{FF2B5EF4-FFF2-40B4-BE49-F238E27FC236}">
                    <a16:creationId xmlns:am3d="http://schemas.microsoft.com/office/drawing/2017/model3d" xmlns="" xmlns:a16="http://schemas.microsoft.com/office/drawing/2014/main" id="{6D160BA9-D7C7-49AA-A41D-F3C0F14EC7A0}"/>
                  </a:ext>
                </a:extLst>
              </p:cNvPr>
              <p:cNvPicPr>
                <a:picLocks noGrp="1" noRot="1" noChangeAspect="1" noMove="1" noResize="1" noEditPoints="1" noAdjustHandles="1" noChangeArrowheads="1" noChangeShapeType="1" noCrop="1"/>
              </p:cNvPicPr>
              <p:nvPr/>
            </p:nvPicPr>
            <p:blipFill>
              <a:blip r:embed="rId5"/>
              <a:stretch>
                <a:fillRect/>
              </a:stretch>
            </p:blipFill>
            <p:spPr>
              <a:xfrm>
                <a:off x="2299179" y="2267715"/>
                <a:ext cx="753367" cy="170812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2" name="3D Model 11" descr="phone">
                <a:extLst>
                  <a:ext uri="{FF2B5EF4-FFF2-40B4-BE49-F238E27FC236}">
                    <a16:creationId xmlns:a16="http://schemas.microsoft.com/office/drawing/2014/main" id="{87D01E8F-B954-43B7-A7C8-EF7BEECFF8C5}"/>
                  </a:ext>
                </a:extLst>
              </p:cNvPr>
              <p:cNvGraphicFramePr>
                <a:graphicFrameLocks noChangeAspect="1"/>
              </p:cNvGraphicFramePr>
              <p:nvPr>
                <p:extLst/>
              </p:nvPr>
            </p:nvGraphicFramePr>
            <p:xfrm>
              <a:off x="3884738" y="1043987"/>
              <a:ext cx="2448508" cy="1708126"/>
            </p:xfrm>
            <a:graphic>
              <a:graphicData uri="http://schemas.microsoft.com/office/drawing/2017/model3d">
                <am3d:model3d r:embed="rId6">
                  <am3d:spPr>
                    <a:xfrm>
                      <a:off x="0" y="0"/>
                      <a:ext cx="2448508" cy="1708126"/>
                    </a:xfrm>
                    <a:prstGeom prst="rect">
                      <a:avLst/>
                    </a:prstGeom>
                  </am3d:spPr>
                  <am3d:camera>
                    <am3d:pos x="0" y="0" z="57281272"/>
                    <am3d:up dx="0" dy="36000000" dz="0"/>
                    <am3d:lookAt x="0" y="0" z="0"/>
                    <am3d:perspective fov="2700000"/>
                  </am3d:camera>
                  <am3d:trans>
                    <am3d:meterPerModelUnit n="1256571" d="1000000"/>
                    <am3d:preTrans dx="7645421" dy="2457195" dz="-9249165"/>
                    <am3d:scale>
                      <am3d:sx n="1000000" d="1000000"/>
                      <am3d:sy n="1000000" d="1000000"/>
                      <am3d:sz n="1000000" d="1000000"/>
                    </am3d:scale>
                    <am3d:rot ax="-29671" ay="-1123765" az="9522"/>
                    <am3d:postTrans dx="0" dy="0" dz="0"/>
                  </am3d:trans>
                  <am3d:attrSrcUrl r:id="rId7"/>
                  <am3d:raster rName="Office3DRenderer" rVer="16.0.8326">
                    <am3d:blip r:embed="rId8"/>
                  </am3d:raster>
                  <am3d:objViewport viewportSz="30566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phone">
                <a:extLst>
                  <a:ext uri="{FF2B5EF4-FFF2-40B4-BE49-F238E27FC236}">
                    <a16:creationId xmlns:am3d="http://schemas.microsoft.com/office/drawing/2017/model3d" xmlns="" xmlns:a16="http://schemas.microsoft.com/office/drawing/2014/main" id="{87D01E8F-B954-43B7-A7C8-EF7BEECFF8C5}"/>
                  </a:ext>
                </a:extLst>
              </p:cNvPr>
              <p:cNvPicPr>
                <a:picLocks noGrp="1" noRot="1" noChangeAspect="1" noMove="1" noResize="1" noEditPoints="1" noAdjustHandles="1" noChangeArrowheads="1" noChangeShapeType="1" noCrop="1"/>
              </p:cNvPicPr>
              <p:nvPr/>
            </p:nvPicPr>
            <p:blipFill>
              <a:blip r:embed="rId9"/>
              <a:stretch>
                <a:fillRect/>
              </a:stretch>
            </p:blipFill>
            <p:spPr>
              <a:xfrm>
                <a:off x="3884738" y="1043987"/>
                <a:ext cx="2448508" cy="1708126"/>
              </a:xfrm>
              <a:prstGeom prst="rect">
                <a:avLst/>
              </a:prstGeom>
            </p:spPr>
          </p:pic>
        </mc:Fallback>
      </mc:AlternateContent>
      <p:sp>
        <p:nvSpPr>
          <p:cNvPr id="15" name="Arrow: Bent-Up 14">
            <a:extLst>
              <a:ext uri="{FF2B5EF4-FFF2-40B4-BE49-F238E27FC236}">
                <a16:creationId xmlns:a16="http://schemas.microsoft.com/office/drawing/2014/main" id="{429BE3C3-A5D9-41A1-BEF4-00190A22215B}"/>
              </a:ext>
            </a:extLst>
          </p:cNvPr>
          <p:cNvSpPr/>
          <p:nvPr/>
        </p:nvSpPr>
        <p:spPr>
          <a:xfrm>
            <a:off x="3087026" y="2788551"/>
            <a:ext cx="2226366" cy="546652"/>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grpSp>
        <p:nvGrpSpPr>
          <p:cNvPr id="42" name="Group 41">
            <a:extLst>
              <a:ext uri="{FF2B5EF4-FFF2-40B4-BE49-F238E27FC236}">
                <a16:creationId xmlns:a16="http://schemas.microsoft.com/office/drawing/2014/main" id="{3674058E-D6E7-4F90-AAFE-DF483126C936}"/>
              </a:ext>
            </a:extLst>
          </p:cNvPr>
          <p:cNvGrpSpPr/>
          <p:nvPr/>
        </p:nvGrpSpPr>
        <p:grpSpPr>
          <a:xfrm>
            <a:off x="6510111" y="129587"/>
            <a:ext cx="3393831" cy="1828800"/>
            <a:chOff x="4681311" y="129587"/>
            <a:chExt cx="3393831" cy="1828800"/>
          </a:xfrm>
        </p:grpSpPr>
        <p:grpSp>
          <p:nvGrpSpPr>
            <p:cNvPr id="41" name="Group 40">
              <a:extLst>
                <a:ext uri="{FF2B5EF4-FFF2-40B4-BE49-F238E27FC236}">
                  <a16:creationId xmlns:a16="http://schemas.microsoft.com/office/drawing/2014/main" id="{558987C0-6CD6-4E39-8586-97F8ACF9B0C6}"/>
                </a:ext>
              </a:extLst>
            </p:cNvPr>
            <p:cNvGrpSpPr/>
            <p:nvPr/>
          </p:nvGrpSpPr>
          <p:grpSpPr>
            <a:xfrm>
              <a:off x="5081954" y="452942"/>
              <a:ext cx="2681654" cy="980929"/>
              <a:chOff x="5715000" y="277097"/>
              <a:chExt cx="2681654" cy="980929"/>
            </a:xfrm>
          </p:grpSpPr>
          <p:pic>
            <p:nvPicPr>
              <p:cNvPr id="34" name="Picture 33" descr="A picture containing toiletry, cosmetic&#10;&#10;Description generated with very high confidence">
                <a:extLst>
                  <a:ext uri="{FF2B5EF4-FFF2-40B4-BE49-F238E27FC236}">
                    <a16:creationId xmlns:a16="http://schemas.microsoft.com/office/drawing/2014/main" id="{95164744-9E7B-4C6B-BAE1-D58530166745}"/>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715000" y="277097"/>
                <a:ext cx="1276528" cy="961401"/>
              </a:xfrm>
              <a:prstGeom prst="rect">
                <a:avLst/>
              </a:prstGeom>
            </p:spPr>
          </p:pic>
          <p:pic>
            <p:nvPicPr>
              <p:cNvPr id="36" name="Picture 35" descr="A picture containing toiletry&#10;&#10;Description generated with very high confidence">
                <a:extLst>
                  <a:ext uri="{FF2B5EF4-FFF2-40B4-BE49-F238E27FC236}">
                    <a16:creationId xmlns:a16="http://schemas.microsoft.com/office/drawing/2014/main" id="{B9CA9C56-FE41-4C3C-925A-092AC25D10C9}"/>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6991528" y="289674"/>
                <a:ext cx="1405126" cy="968352"/>
              </a:xfrm>
              <a:prstGeom prst="rect">
                <a:avLst/>
              </a:prstGeom>
            </p:spPr>
          </p:pic>
        </p:grpSp>
        <p:sp>
          <p:nvSpPr>
            <p:cNvPr id="37" name="Thought Bubble: Cloud 36">
              <a:extLst>
                <a:ext uri="{FF2B5EF4-FFF2-40B4-BE49-F238E27FC236}">
                  <a16:creationId xmlns:a16="http://schemas.microsoft.com/office/drawing/2014/main" id="{B50A787B-5EAF-439F-B188-3ABA82B7EF33}"/>
                </a:ext>
              </a:extLst>
            </p:cNvPr>
            <p:cNvSpPr/>
            <p:nvPr/>
          </p:nvSpPr>
          <p:spPr>
            <a:xfrm>
              <a:off x="4681311" y="129587"/>
              <a:ext cx="3393831" cy="1828800"/>
            </a:xfrm>
            <a:prstGeom prst="cloudCallout">
              <a:avLst>
                <a:gd name="adj1" fmla="val -50885"/>
                <a:gd name="adj2" fmla="val 37981"/>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grpSp>
      <p:grpSp>
        <p:nvGrpSpPr>
          <p:cNvPr id="46" name="Group 45">
            <a:extLst>
              <a:ext uri="{FF2B5EF4-FFF2-40B4-BE49-F238E27FC236}">
                <a16:creationId xmlns:a16="http://schemas.microsoft.com/office/drawing/2014/main" id="{7981FA81-5778-4B9C-A019-35045AA97233}"/>
              </a:ext>
            </a:extLst>
          </p:cNvPr>
          <p:cNvGrpSpPr/>
          <p:nvPr/>
        </p:nvGrpSpPr>
        <p:grpSpPr>
          <a:xfrm>
            <a:off x="6580676" y="1912327"/>
            <a:ext cx="2409825" cy="4914288"/>
            <a:chOff x="4751876" y="1912327"/>
            <a:chExt cx="2409825" cy="4914288"/>
          </a:xfrm>
        </p:grpSpPr>
        <p:sp>
          <p:nvSpPr>
            <p:cNvPr id="39" name="Arrow: Down 38">
              <a:extLst>
                <a:ext uri="{FF2B5EF4-FFF2-40B4-BE49-F238E27FC236}">
                  <a16:creationId xmlns:a16="http://schemas.microsoft.com/office/drawing/2014/main" id="{F2CE35C2-779E-4E41-8A17-454BCA2A9764}"/>
                </a:ext>
              </a:extLst>
            </p:cNvPr>
            <p:cNvSpPr/>
            <p:nvPr/>
          </p:nvSpPr>
          <p:spPr>
            <a:xfrm>
              <a:off x="5776547" y="1912327"/>
              <a:ext cx="360485" cy="84259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pic>
          <p:nvPicPr>
            <p:cNvPr id="40" name="Picture 39">
              <a:extLst>
                <a:ext uri="{FF2B5EF4-FFF2-40B4-BE49-F238E27FC236}">
                  <a16:creationId xmlns:a16="http://schemas.microsoft.com/office/drawing/2014/main" id="{D9E1CC76-300E-472C-BC7D-7603CA18C7CA}"/>
                </a:ext>
              </a:extLst>
            </p:cNvPr>
            <p:cNvPicPr>
              <a:picLocks noChangeAspect="1"/>
            </p:cNvPicPr>
            <p:nvPr/>
          </p:nvPicPr>
          <p:blipFill>
            <a:blip r:embed="rId14"/>
            <a:stretch>
              <a:fillRect/>
            </a:stretch>
          </p:blipFill>
          <p:spPr>
            <a:xfrm>
              <a:off x="4751876" y="2807065"/>
              <a:ext cx="2409825" cy="4019550"/>
            </a:xfrm>
            <a:prstGeom prst="rect">
              <a:avLst/>
            </a:prstGeom>
          </p:spPr>
        </p:pic>
      </p:grpSp>
      <p:sp>
        <p:nvSpPr>
          <p:cNvPr id="54" name="Content Placeholder 4">
            <a:extLst>
              <a:ext uri="{FF2B5EF4-FFF2-40B4-BE49-F238E27FC236}">
                <a16:creationId xmlns:a16="http://schemas.microsoft.com/office/drawing/2014/main" id="{FE62B5AE-344A-4FD8-BB05-E9AB4DF0FC82}"/>
              </a:ext>
            </a:extLst>
          </p:cNvPr>
          <p:cNvSpPr txBox="1">
            <a:spLocks/>
          </p:cNvSpPr>
          <p:nvPr/>
        </p:nvSpPr>
        <p:spPr>
          <a:xfrm>
            <a:off x="554338" y="4237526"/>
            <a:ext cx="5472000" cy="2999426"/>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uFillTx/>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uFillTx/>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uFillTx/>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uFillTx/>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r>
              <a:rPr lang="en-US" dirty="0"/>
              <a:t>Customer Enter the Store</a:t>
            </a:r>
          </a:p>
          <a:p>
            <a:r>
              <a:rPr lang="en-US" dirty="0"/>
              <a:t>Open App/ In-Store Map</a:t>
            </a:r>
          </a:p>
          <a:p>
            <a:r>
              <a:rPr lang="en-US" dirty="0"/>
              <a:t>Search for the item for in store lookout</a:t>
            </a:r>
          </a:p>
          <a:p>
            <a:r>
              <a:rPr lang="en-US" dirty="0"/>
              <a:t>Indoor Layout suggests the path</a:t>
            </a:r>
          </a:p>
        </p:txBody>
      </p:sp>
    </p:spTree>
    <p:extLst>
      <p:ext uri="{BB962C8B-B14F-4D97-AF65-F5344CB8AC3E}">
        <p14:creationId xmlns:p14="http://schemas.microsoft.com/office/powerpoint/2010/main" val="175467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additive="sum">
                                        <p:cTn id="8" dur="1000" fill="hold"/>
                                        <p:tgtEl>
                                          <p:spTgt spid="1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1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generated with very high confidence">
            <a:extLst>
              <a:ext uri="{FF2B5EF4-FFF2-40B4-BE49-F238E27FC236}">
                <a16:creationId xmlns:a16="http://schemas.microsoft.com/office/drawing/2014/main" id="{E37C8676-C993-4010-86B8-E88ECAAEA69C}"/>
              </a:ext>
            </a:extLst>
          </p:cNvPr>
          <p:cNvPicPr>
            <a:picLocks noChangeAspect="1"/>
          </p:cNvPicPr>
          <p:nvPr/>
        </p:nvPicPr>
        <p:blipFill rotWithShape="1">
          <a:blip r:embed="rId2">
            <a:extLst/>
          </a:blip>
          <a:srcRect r="464" b="2"/>
          <a:stretch/>
        </p:blipFill>
        <p:spPr>
          <a:xfrm>
            <a:off x="19962" y="18219"/>
            <a:ext cx="6054548" cy="4120995"/>
          </a:xfrm>
          <a:prstGeom prst="rect">
            <a:avLst/>
          </a:prstGeom>
          <a:ln w="12700">
            <a:noFill/>
          </a:ln>
        </p:spPr>
      </p:pic>
      <p:sp>
        <p:nvSpPr>
          <p:cNvPr id="2" name="Title 1">
            <a:extLst>
              <a:ext uri="{FF2B5EF4-FFF2-40B4-BE49-F238E27FC236}">
                <a16:creationId xmlns:a16="http://schemas.microsoft.com/office/drawing/2014/main" id="{D9DB4F5F-9D1E-4250-A41B-91CB76BE9F23}"/>
              </a:ext>
            </a:extLst>
          </p:cNvPr>
          <p:cNvSpPr>
            <a:spLocks noGrp="1"/>
          </p:cNvSpPr>
          <p:nvPr>
            <p:ph type="title"/>
          </p:nvPr>
        </p:nvSpPr>
        <p:spPr>
          <a:xfrm>
            <a:off x="1683982" y="4293388"/>
            <a:ext cx="8833655" cy="727748"/>
          </a:xfrm>
        </p:spPr>
        <p:txBody>
          <a:bodyPr vert="horz" lIns="91440" tIns="45720" rIns="91440" bIns="45720" rtlCol="0" anchor="b">
            <a:normAutofit/>
          </a:bodyPr>
          <a:lstStyle/>
          <a:p>
            <a:pPr algn="ctr">
              <a:spcBef>
                <a:spcPct val="0"/>
              </a:spcBef>
            </a:pPr>
            <a:r>
              <a:rPr lang="en-US" kern="1200" dirty="0">
                <a:solidFill>
                  <a:schemeClr val="tx1"/>
                </a:solidFill>
                <a:latin typeface="+mj-lt"/>
                <a:ea typeface="+mj-ea"/>
                <a:cs typeface="+mj-cs"/>
              </a:rPr>
              <a:t>No More Solving The Maze</a:t>
            </a:r>
          </a:p>
        </p:txBody>
      </p:sp>
      <p:pic>
        <p:nvPicPr>
          <p:cNvPr id="8" name="Picture 7" descr="A close up of text on a white background&#10;&#10;Description generated with high confidence">
            <a:extLst>
              <a:ext uri="{FF2B5EF4-FFF2-40B4-BE49-F238E27FC236}">
                <a16:creationId xmlns:a16="http://schemas.microsoft.com/office/drawing/2014/main" id="{5B557E0F-E48B-4F97-972F-3053B1662C9E}"/>
              </a:ext>
            </a:extLst>
          </p:cNvPr>
          <p:cNvPicPr>
            <a:picLocks noChangeAspect="1"/>
          </p:cNvPicPr>
          <p:nvPr/>
        </p:nvPicPr>
        <p:blipFill rotWithShape="1">
          <a:blip r:embed="rId3">
            <a:extLst/>
          </a:blip>
          <a:srcRect t="1712" r="-2" b="-2"/>
          <a:stretch/>
        </p:blipFill>
        <p:spPr>
          <a:xfrm>
            <a:off x="6109845" y="14792"/>
            <a:ext cx="6054528" cy="4120995"/>
          </a:xfrm>
          <a:prstGeom prst="rect">
            <a:avLst/>
          </a:prstGeom>
          <a:ln w="12700">
            <a:noFill/>
          </a:ln>
        </p:spPr>
      </p:pic>
    </p:spTree>
    <p:extLst>
      <p:ext uri="{BB962C8B-B14F-4D97-AF65-F5344CB8AC3E}">
        <p14:creationId xmlns:p14="http://schemas.microsoft.com/office/powerpoint/2010/main" val="24005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9A7A6-492D-438A-B631-CA0929F82F9D}"/>
              </a:ext>
            </a:extLst>
          </p:cNvPr>
          <p:cNvSpPr>
            <a:spLocks noGrp="1"/>
          </p:cNvSpPr>
          <p:nvPr>
            <p:ph type="title"/>
          </p:nvPr>
        </p:nvSpPr>
        <p:spPr>
          <a:xfrm>
            <a:off x="3341238" y="3980237"/>
            <a:ext cx="5495069" cy="727748"/>
          </a:xfrm>
        </p:spPr>
        <p:txBody>
          <a:bodyPr vert="horz" lIns="91440" tIns="45720" rIns="91440" bIns="45720" rtlCol="0" anchor="b">
            <a:normAutofit/>
          </a:bodyPr>
          <a:lstStyle/>
          <a:p>
            <a:pPr algn="ctr">
              <a:spcBef>
                <a:spcPct val="0"/>
              </a:spcBef>
            </a:pPr>
            <a:r>
              <a:rPr lang="en-US" sz="4000" kern="1200" dirty="0">
                <a:solidFill>
                  <a:srgbClr val="FF0000"/>
                </a:solidFill>
                <a:latin typeface="+mj-lt"/>
                <a:ea typeface="+mj-ea"/>
                <a:cs typeface="+mj-cs"/>
              </a:rPr>
              <a:t>Smart</a:t>
            </a:r>
            <a:r>
              <a:rPr lang="en-US" sz="4000" kern="1200" dirty="0">
                <a:solidFill>
                  <a:srgbClr val="FFFFFF"/>
                </a:solidFill>
                <a:latin typeface="+mj-lt"/>
                <a:ea typeface="+mj-ea"/>
                <a:cs typeface="+mj-cs"/>
              </a:rPr>
              <a:t> </a:t>
            </a:r>
            <a:r>
              <a:rPr lang="en-US" sz="4000" kern="1200" dirty="0">
                <a:solidFill>
                  <a:schemeClr val="tx1"/>
                </a:solidFill>
                <a:latin typeface="+mj-lt"/>
                <a:ea typeface="+mj-ea"/>
                <a:cs typeface="+mj-cs"/>
              </a:rPr>
              <a:t>Checkout</a:t>
            </a:r>
          </a:p>
        </p:txBody>
      </p:sp>
      <p:pic>
        <p:nvPicPr>
          <p:cNvPr id="8" name="Graphic 7" descr="Shopping cart">
            <a:extLst>
              <a:ext uri="{FF2B5EF4-FFF2-40B4-BE49-F238E27FC236}">
                <a16:creationId xmlns:a16="http://schemas.microsoft.com/office/drawing/2014/main" id="{6DA69C87-6126-4910-9FA2-2F5BC5B9FF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3021" y="1344133"/>
            <a:ext cx="2289685" cy="2289685"/>
          </a:xfrm>
          <a:prstGeom prst="rect">
            <a:avLst/>
          </a:prstGeom>
          <a:ln w="12700">
            <a:noFill/>
          </a:ln>
        </p:spPr>
      </p:pic>
      <p:pic>
        <p:nvPicPr>
          <p:cNvPr id="5" name="Introducing Amazon Go and the world’s most advanced shopping technology">
            <a:hlinkClick r:id="" action="ppaction://media"/>
            <a:extLst>
              <a:ext uri="{FF2B5EF4-FFF2-40B4-BE49-F238E27FC236}">
                <a16:creationId xmlns:a16="http://schemas.microsoft.com/office/drawing/2014/main" id="{0A65C0C3-B99A-4BF4-8CFD-44A790CF77F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62321" y="643561"/>
            <a:ext cx="5645403" cy="3175540"/>
          </a:xfrm>
          <a:prstGeom prst="rect">
            <a:avLst/>
          </a:prstGeom>
        </p:spPr>
      </p:pic>
    </p:spTree>
    <p:extLst>
      <p:ext uri="{BB962C8B-B14F-4D97-AF65-F5344CB8AC3E}">
        <p14:creationId xmlns:p14="http://schemas.microsoft.com/office/powerpoint/2010/main" val="71348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1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generated with high confidence">
            <a:extLst>
              <a:ext uri="{FF2B5EF4-FFF2-40B4-BE49-F238E27FC236}">
                <a16:creationId xmlns:a16="http://schemas.microsoft.com/office/drawing/2014/main" id="{42933BDF-7082-4197-AB89-40FBBD8BD014}"/>
              </a:ext>
            </a:extLst>
          </p:cNvPr>
          <p:cNvPicPr>
            <a:picLocks noChangeAspect="1"/>
          </p:cNvPicPr>
          <p:nvPr/>
        </p:nvPicPr>
        <p:blipFill rotWithShape="1">
          <a:blip r:embed="rId3">
            <a:alphaModFix/>
            <a:extLst>
              <a:ext uri="{837473B0-CC2E-450A-ABE3-18F120FF3D39}">
                <a1611:picAttrSrcUrl xmlns:a1611="http://schemas.microsoft.com/office/drawing/2016/11/main" r:id="rId4"/>
              </a:ext>
            </a:extLst>
          </a:blip>
          <a:srcRect t="11806" r="-2" b="39803"/>
          <a:stretch/>
        </p:blipFill>
        <p:spPr>
          <a:xfrm>
            <a:off x="-182887" y="-164595"/>
            <a:ext cx="6447707" cy="4622292"/>
          </a:xfrm>
          <a:prstGeom prst="rect">
            <a:avLst/>
          </a:prstGeom>
          <a:effectLst>
            <a:softEdge rad="533400"/>
          </a:effectLst>
        </p:spPr>
      </p:pic>
      <p:pic>
        <p:nvPicPr>
          <p:cNvPr id="9" name="Picture 8">
            <a:extLst>
              <a:ext uri="{FF2B5EF4-FFF2-40B4-BE49-F238E27FC236}">
                <a16:creationId xmlns:a16="http://schemas.microsoft.com/office/drawing/2014/main" id="{CE2B15DC-715F-461B-A2A4-DEE1B9E5A63E}"/>
              </a:ext>
            </a:extLst>
          </p:cNvPr>
          <p:cNvPicPr>
            <a:picLocks noChangeAspect="1"/>
          </p:cNvPicPr>
          <p:nvPr/>
        </p:nvPicPr>
        <p:blipFill rotWithShape="1">
          <a:blip r:embed="rId5">
            <a:alphaModFix/>
            <a:extLst>
              <a:ext uri="{837473B0-CC2E-450A-ABE3-18F120FF3D39}">
                <a1611:picAttrSrcUrl xmlns:a1611="http://schemas.microsoft.com/office/drawing/2016/11/main" r:id="rId6"/>
              </a:ext>
            </a:extLst>
          </a:blip>
          <a:srcRect r="6665"/>
          <a:stretch/>
        </p:blipFill>
        <p:spPr>
          <a:xfrm>
            <a:off x="-186572" y="3184611"/>
            <a:ext cx="6447707" cy="3845519"/>
          </a:xfrm>
          <a:prstGeom prst="rect">
            <a:avLst/>
          </a:prstGeom>
          <a:effectLst>
            <a:softEdge rad="533400"/>
          </a:effectLst>
        </p:spPr>
      </p:pic>
      <p:sp>
        <p:nvSpPr>
          <p:cNvPr id="4" name="Title 3">
            <a:extLst>
              <a:ext uri="{FF2B5EF4-FFF2-40B4-BE49-F238E27FC236}">
                <a16:creationId xmlns:a16="http://schemas.microsoft.com/office/drawing/2014/main" id="{D65B29A6-A7CF-4A1F-9C89-66781C18635D}"/>
              </a:ext>
            </a:extLst>
          </p:cNvPr>
          <p:cNvSpPr>
            <a:spLocks noGrp="1"/>
          </p:cNvSpPr>
          <p:nvPr>
            <p:ph type="title"/>
          </p:nvPr>
        </p:nvSpPr>
        <p:spPr>
          <a:xfrm>
            <a:off x="6585882" y="4267831"/>
            <a:ext cx="4820134" cy="1635639"/>
          </a:xfrm>
        </p:spPr>
        <p:txBody>
          <a:bodyPr vert="horz" lIns="91440" tIns="45720" rIns="91440" bIns="45720" rtlCol="0" anchor="t">
            <a:normAutofit/>
          </a:bodyPr>
          <a:lstStyle/>
          <a:p>
            <a:r>
              <a:rPr lang="en-US" sz="4400" kern="1200" dirty="0">
                <a:solidFill>
                  <a:srgbClr val="FF0000"/>
                </a:solidFill>
                <a:latin typeface="+mj-lt"/>
                <a:ea typeface="+mj-ea"/>
                <a:cs typeface="+mj-cs"/>
              </a:rPr>
              <a:t>Smart</a:t>
            </a:r>
            <a:r>
              <a:rPr lang="en-US" sz="4400" kern="1200" dirty="0">
                <a:solidFill>
                  <a:srgbClr val="000000"/>
                </a:solidFill>
                <a:latin typeface="+mj-lt"/>
                <a:ea typeface="+mj-ea"/>
                <a:cs typeface="+mj-cs"/>
              </a:rPr>
              <a:t> Beauty Studio</a:t>
            </a:r>
          </a:p>
        </p:txBody>
      </p:sp>
    </p:spTree>
    <p:extLst>
      <p:ext uri="{BB962C8B-B14F-4D97-AF65-F5344CB8AC3E}">
        <p14:creationId xmlns:p14="http://schemas.microsoft.com/office/powerpoint/2010/main" val="2867203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E636-C6C5-4F7F-A67A-AC4A5771FB11}"/>
              </a:ext>
            </a:extLst>
          </p:cNvPr>
          <p:cNvSpPr>
            <a:spLocks noGrp="1"/>
          </p:cNvSpPr>
          <p:nvPr>
            <p:ph type="title"/>
          </p:nvPr>
        </p:nvSpPr>
        <p:spPr>
          <a:xfrm>
            <a:off x="651307" y="640081"/>
            <a:ext cx="3377183" cy="652006"/>
          </a:xfrm>
          <a:noFill/>
        </p:spPr>
        <p:txBody>
          <a:bodyPr vert="horz" lIns="91440" tIns="45720" rIns="91440" bIns="45720" rtlCol="0" anchor="b">
            <a:normAutofit/>
          </a:bodyPr>
          <a:lstStyle/>
          <a:p>
            <a:r>
              <a:rPr lang="en-US" sz="3700" dirty="0">
                <a:solidFill>
                  <a:schemeClr val="tx1"/>
                </a:solidFill>
              </a:rPr>
              <a:t>INTRODUCTION</a:t>
            </a:r>
          </a:p>
        </p:txBody>
      </p:sp>
      <p:pic>
        <p:nvPicPr>
          <p:cNvPr id="6" name="Picture 5">
            <a:extLst>
              <a:ext uri="{FF2B5EF4-FFF2-40B4-BE49-F238E27FC236}">
                <a16:creationId xmlns:a16="http://schemas.microsoft.com/office/drawing/2014/main" id="{B1CA20CA-1F2E-4D00-8D2B-AC5F3B607D07}"/>
              </a:ext>
            </a:extLst>
          </p:cNvPr>
          <p:cNvPicPr>
            <a:picLocks noChangeAspect="1"/>
          </p:cNvPicPr>
          <p:nvPr/>
        </p:nvPicPr>
        <p:blipFill rotWithShape="1">
          <a:blip r:embed="rId2"/>
          <a:srcRect l="2111" r="15456"/>
          <a:stretch/>
        </p:blipFill>
        <p:spPr>
          <a:xfrm>
            <a:off x="4654297" y="10"/>
            <a:ext cx="7537704" cy="6857990"/>
          </a:xfrm>
          <a:prstGeom prst="rect">
            <a:avLst/>
          </a:prstGeom>
        </p:spPr>
      </p:pic>
      <p:sp>
        <p:nvSpPr>
          <p:cNvPr id="7" name="TextBox 6">
            <a:extLst>
              <a:ext uri="{FF2B5EF4-FFF2-40B4-BE49-F238E27FC236}">
                <a16:creationId xmlns:a16="http://schemas.microsoft.com/office/drawing/2014/main" id="{422BD189-9198-473A-BCBF-52FE72E49C93}"/>
              </a:ext>
            </a:extLst>
          </p:cNvPr>
          <p:cNvSpPr txBox="1"/>
          <p:nvPr/>
        </p:nvSpPr>
        <p:spPr>
          <a:xfrm>
            <a:off x="-264037" y="2628781"/>
            <a:ext cx="5048177" cy="1631216"/>
          </a:xfrm>
          <a:prstGeom prst="rect">
            <a:avLst/>
          </a:prstGeom>
        </p:spPr>
        <p:txBody>
          <a:bodyPr wrap="none" rtlCol="0">
            <a:spAutoFit/>
          </a:bodyPr>
          <a:lstStyle/>
          <a:p>
            <a:pPr marL="742950" lvl="1" indent="-285750">
              <a:buFont typeface="Arial"/>
              <a:buChar char="•"/>
            </a:pPr>
            <a:r>
              <a:rPr lang="en-US" sz="2000" dirty="0">
                <a:solidFill>
                  <a:schemeClr val="tx1">
                    <a:lumMod val="75000"/>
                    <a:lumOff val="25000"/>
                  </a:schemeClr>
                </a:solidFill>
              </a:rPr>
              <a:t>A visionary beauty retailer</a:t>
            </a:r>
          </a:p>
          <a:p>
            <a:pPr marL="742950" lvl="1" indent="-285750">
              <a:buFont typeface="Arial"/>
              <a:buChar char="•"/>
            </a:pPr>
            <a:r>
              <a:rPr lang="en-US" sz="2000" dirty="0">
                <a:solidFill>
                  <a:schemeClr val="tx1">
                    <a:lumMod val="75000"/>
                    <a:lumOff val="25000"/>
                  </a:schemeClr>
                </a:solidFill>
              </a:rPr>
              <a:t>Nearly 300 brands beauty products </a:t>
            </a:r>
          </a:p>
          <a:p>
            <a:pPr marL="742950" lvl="1" indent="-285750">
              <a:buFont typeface="Arial"/>
              <a:buChar char="•"/>
            </a:pPr>
            <a:r>
              <a:rPr lang="en-US" sz="2000" dirty="0">
                <a:solidFill>
                  <a:schemeClr val="tx1">
                    <a:lumMod val="75000"/>
                    <a:lumOff val="25000"/>
                  </a:schemeClr>
                </a:solidFill>
              </a:rPr>
              <a:t>Provides unique shopping experience </a:t>
            </a:r>
          </a:p>
          <a:p>
            <a:pPr marL="1200150" lvl="2" indent="-285750">
              <a:buFontTx/>
              <a:buChar char="-"/>
            </a:pPr>
            <a:r>
              <a:rPr lang="en-US" sz="2000" dirty="0">
                <a:solidFill>
                  <a:schemeClr val="tx1">
                    <a:lumMod val="75000"/>
                    <a:lumOff val="25000"/>
                  </a:schemeClr>
                </a:solidFill>
              </a:rPr>
              <a:t>Try, Play Dare and Enjoy</a:t>
            </a:r>
          </a:p>
          <a:p>
            <a:endParaRPr lang="en-US" sz="2000" dirty="0"/>
          </a:p>
        </p:txBody>
      </p:sp>
    </p:spTree>
    <p:extLst>
      <p:ext uri="{BB962C8B-B14F-4D97-AF65-F5344CB8AC3E}">
        <p14:creationId xmlns:p14="http://schemas.microsoft.com/office/powerpoint/2010/main" val="2158386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ompany collaboration">
            <a:extLst>
              <a:ext uri="{FF2B5EF4-FFF2-40B4-BE49-F238E27FC236}">
                <a16:creationId xmlns:a16="http://schemas.microsoft.com/office/drawing/2014/main" id="{3294344E-766C-4EF5-9E29-4A499A7E9265}"/>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7220" r="17220" b="1"/>
          <a:stretch/>
        </p:blipFill>
        <p:spPr bwMode="auto">
          <a:xfrm>
            <a:off x="-305" y="-1"/>
            <a:ext cx="642305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1DF3D7-9834-401F-8636-34EF84D66AAC}"/>
              </a:ext>
            </a:extLst>
          </p:cNvPr>
          <p:cNvSpPr>
            <a:spLocks noGrp="1"/>
          </p:cNvSpPr>
          <p:nvPr>
            <p:ph type="title"/>
          </p:nvPr>
        </p:nvSpPr>
        <p:spPr>
          <a:xfrm>
            <a:off x="6748272" y="3992591"/>
            <a:ext cx="4800261" cy="1644592"/>
          </a:xfrm>
        </p:spPr>
        <p:txBody>
          <a:bodyPr vert="horz" lIns="91440" tIns="45720" rIns="91440" bIns="45720" rtlCol="0" anchor="t">
            <a:normAutofit/>
          </a:bodyPr>
          <a:lstStyle/>
          <a:p>
            <a:r>
              <a:rPr lang="en-US" dirty="0">
                <a:solidFill>
                  <a:srgbClr val="FF0000"/>
                </a:solidFill>
              </a:rPr>
              <a:t>Smart</a:t>
            </a:r>
            <a:r>
              <a:rPr lang="en-US" dirty="0">
                <a:solidFill>
                  <a:srgbClr val="000000"/>
                </a:solidFill>
              </a:rPr>
              <a:t> Peer Collaboration</a:t>
            </a:r>
          </a:p>
        </p:txBody>
      </p:sp>
    </p:spTree>
    <p:extLst>
      <p:ext uri="{BB962C8B-B14F-4D97-AF65-F5344CB8AC3E}">
        <p14:creationId xmlns:p14="http://schemas.microsoft.com/office/powerpoint/2010/main" val="332753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2DDD-6F0B-43C2-83E9-DCA4D085772C}"/>
              </a:ext>
            </a:extLst>
          </p:cNvPr>
          <p:cNvSpPr>
            <a:spLocks noGrp="1"/>
          </p:cNvSpPr>
          <p:nvPr>
            <p:ph type="title"/>
          </p:nvPr>
        </p:nvSpPr>
        <p:spPr/>
        <p:txBody>
          <a:bodyPr/>
          <a:lstStyle/>
          <a:p>
            <a:r>
              <a:rPr lang="en-US" dirty="0">
                <a:solidFill>
                  <a:srgbClr val="FF0000"/>
                </a:solidFill>
              </a:rPr>
              <a:t>Smart</a:t>
            </a:r>
            <a:r>
              <a:rPr lang="en-US" dirty="0">
                <a:solidFill>
                  <a:srgbClr val="000000"/>
                </a:solidFill>
              </a:rPr>
              <a:t> Peer Collaboration</a:t>
            </a:r>
            <a:endParaRPr lang="en-US" dirty="0"/>
          </a:p>
        </p:txBody>
      </p:sp>
      <p:pic>
        <p:nvPicPr>
          <p:cNvPr id="7" name="Picture 6">
            <a:extLst>
              <a:ext uri="{FF2B5EF4-FFF2-40B4-BE49-F238E27FC236}">
                <a16:creationId xmlns:a16="http://schemas.microsoft.com/office/drawing/2014/main" id="{1AB8F5CB-1BD0-498E-9D2A-4FA6DEB9FD2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588893" y="1636062"/>
            <a:ext cx="820807" cy="2233613"/>
          </a:xfrm>
          <a:prstGeom prst="rect">
            <a:avLst/>
          </a:prstGeom>
        </p:spPr>
      </p:pic>
      <p:sp>
        <p:nvSpPr>
          <p:cNvPr id="11" name="Rectangle 10">
            <a:extLst>
              <a:ext uri="{FF2B5EF4-FFF2-40B4-BE49-F238E27FC236}">
                <a16:creationId xmlns:a16="http://schemas.microsoft.com/office/drawing/2014/main" id="{439B055A-EDBF-4937-AEE3-DA1075948810}"/>
              </a:ext>
            </a:extLst>
          </p:cNvPr>
          <p:cNvSpPr/>
          <p:nvPr/>
        </p:nvSpPr>
        <p:spPr>
          <a:xfrm>
            <a:off x="2395728" y="2012492"/>
            <a:ext cx="2203704" cy="832104"/>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Enquire Product</a:t>
            </a:r>
          </a:p>
        </p:txBody>
      </p:sp>
      <p:sp>
        <p:nvSpPr>
          <p:cNvPr id="12" name="Flowchart: Decision 11">
            <a:extLst>
              <a:ext uri="{FF2B5EF4-FFF2-40B4-BE49-F238E27FC236}">
                <a16:creationId xmlns:a16="http://schemas.microsoft.com/office/drawing/2014/main" id="{4C797E93-F465-43C1-AD11-0B6A1E5C418A}"/>
              </a:ext>
            </a:extLst>
          </p:cNvPr>
          <p:cNvSpPr/>
          <p:nvPr/>
        </p:nvSpPr>
        <p:spPr>
          <a:xfrm>
            <a:off x="5763768" y="1636062"/>
            <a:ext cx="2103120" cy="1713312"/>
          </a:xfrm>
          <a:prstGeom prst="flowChartDecision">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Found Product?</a:t>
            </a:r>
          </a:p>
        </p:txBody>
      </p:sp>
      <p:sp>
        <p:nvSpPr>
          <p:cNvPr id="13" name="Rectangle 12">
            <a:extLst>
              <a:ext uri="{FF2B5EF4-FFF2-40B4-BE49-F238E27FC236}">
                <a16:creationId xmlns:a16="http://schemas.microsoft.com/office/drawing/2014/main" id="{39AE7B86-8074-4015-B03D-123E550C2FA1}"/>
              </a:ext>
            </a:extLst>
          </p:cNvPr>
          <p:cNvSpPr/>
          <p:nvPr/>
        </p:nvSpPr>
        <p:spPr>
          <a:xfrm>
            <a:off x="9328404" y="2002728"/>
            <a:ext cx="2203704" cy="832104"/>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Buy And Exit</a:t>
            </a:r>
          </a:p>
        </p:txBody>
      </p:sp>
      <p:sp>
        <p:nvSpPr>
          <p:cNvPr id="14" name="Rectangle 13">
            <a:extLst>
              <a:ext uri="{FF2B5EF4-FFF2-40B4-BE49-F238E27FC236}">
                <a16:creationId xmlns:a16="http://schemas.microsoft.com/office/drawing/2014/main" id="{6AFDB722-BB43-4FE0-90E7-1D16FCAE0124}"/>
              </a:ext>
            </a:extLst>
          </p:cNvPr>
          <p:cNvSpPr/>
          <p:nvPr/>
        </p:nvSpPr>
        <p:spPr>
          <a:xfrm>
            <a:off x="5708904" y="4629592"/>
            <a:ext cx="2203704" cy="832104"/>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Order at neighbor Partner Store</a:t>
            </a:r>
          </a:p>
        </p:txBody>
      </p:sp>
      <p:sp>
        <p:nvSpPr>
          <p:cNvPr id="15" name="Rectangle 14">
            <a:extLst>
              <a:ext uri="{FF2B5EF4-FFF2-40B4-BE49-F238E27FC236}">
                <a16:creationId xmlns:a16="http://schemas.microsoft.com/office/drawing/2014/main" id="{28F132EB-3F49-4682-800D-633A656D24BD}"/>
              </a:ext>
            </a:extLst>
          </p:cNvPr>
          <p:cNvSpPr/>
          <p:nvPr/>
        </p:nvSpPr>
        <p:spPr>
          <a:xfrm>
            <a:off x="9328404" y="4629592"/>
            <a:ext cx="2203704" cy="832104"/>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Reduced Waiting Time</a:t>
            </a:r>
          </a:p>
        </p:txBody>
      </p:sp>
      <p:sp>
        <p:nvSpPr>
          <p:cNvPr id="16" name="Arrow: Right 15">
            <a:extLst>
              <a:ext uri="{FF2B5EF4-FFF2-40B4-BE49-F238E27FC236}">
                <a16:creationId xmlns:a16="http://schemas.microsoft.com/office/drawing/2014/main" id="{1B88725B-A07A-4399-B04F-661A03B49CC0}"/>
              </a:ext>
            </a:extLst>
          </p:cNvPr>
          <p:cNvSpPr/>
          <p:nvPr/>
        </p:nvSpPr>
        <p:spPr>
          <a:xfrm>
            <a:off x="1279398" y="2278488"/>
            <a:ext cx="989076" cy="2805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17" name="Arrow: Right 16">
            <a:extLst>
              <a:ext uri="{FF2B5EF4-FFF2-40B4-BE49-F238E27FC236}">
                <a16:creationId xmlns:a16="http://schemas.microsoft.com/office/drawing/2014/main" id="{33120105-09D7-49AC-AA21-64B8D195B1D8}"/>
              </a:ext>
            </a:extLst>
          </p:cNvPr>
          <p:cNvSpPr/>
          <p:nvPr/>
        </p:nvSpPr>
        <p:spPr>
          <a:xfrm>
            <a:off x="4723771" y="2335796"/>
            <a:ext cx="989076" cy="2805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18" name="Arrow: Right 17">
            <a:extLst>
              <a:ext uri="{FF2B5EF4-FFF2-40B4-BE49-F238E27FC236}">
                <a16:creationId xmlns:a16="http://schemas.microsoft.com/office/drawing/2014/main" id="{4A3B2166-601A-403A-8A13-3489160FDEE9}"/>
              </a:ext>
            </a:extLst>
          </p:cNvPr>
          <p:cNvSpPr/>
          <p:nvPr/>
        </p:nvSpPr>
        <p:spPr>
          <a:xfrm rot="5400000">
            <a:off x="6312408" y="3823703"/>
            <a:ext cx="989076" cy="2805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19" name="Arrow: Right 18">
            <a:extLst>
              <a:ext uri="{FF2B5EF4-FFF2-40B4-BE49-F238E27FC236}">
                <a16:creationId xmlns:a16="http://schemas.microsoft.com/office/drawing/2014/main" id="{B2472A36-76E7-4BE2-B323-7A479B3C3F1B}"/>
              </a:ext>
            </a:extLst>
          </p:cNvPr>
          <p:cNvSpPr/>
          <p:nvPr/>
        </p:nvSpPr>
        <p:spPr>
          <a:xfrm>
            <a:off x="8103108" y="2325920"/>
            <a:ext cx="989076" cy="2805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0" name="Arrow: Right 19">
            <a:extLst>
              <a:ext uri="{FF2B5EF4-FFF2-40B4-BE49-F238E27FC236}">
                <a16:creationId xmlns:a16="http://schemas.microsoft.com/office/drawing/2014/main" id="{177897F8-762B-4C52-BA34-AB8113133D09}"/>
              </a:ext>
            </a:extLst>
          </p:cNvPr>
          <p:cNvSpPr/>
          <p:nvPr/>
        </p:nvSpPr>
        <p:spPr>
          <a:xfrm>
            <a:off x="8237220" y="4905352"/>
            <a:ext cx="989076" cy="2805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1" name="Arrow: Right 20">
            <a:extLst>
              <a:ext uri="{FF2B5EF4-FFF2-40B4-BE49-F238E27FC236}">
                <a16:creationId xmlns:a16="http://schemas.microsoft.com/office/drawing/2014/main" id="{77944A78-520C-4844-928C-A0364E5E2C85}"/>
              </a:ext>
            </a:extLst>
          </p:cNvPr>
          <p:cNvSpPr/>
          <p:nvPr/>
        </p:nvSpPr>
        <p:spPr>
          <a:xfrm rot="16200000">
            <a:off x="9935718" y="3680831"/>
            <a:ext cx="989076" cy="2805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3" name="TextBox 2">
            <a:extLst>
              <a:ext uri="{FF2B5EF4-FFF2-40B4-BE49-F238E27FC236}">
                <a16:creationId xmlns:a16="http://schemas.microsoft.com/office/drawing/2014/main" id="{8481BC1C-AE56-41AD-94B8-03C35BBA930D}"/>
              </a:ext>
            </a:extLst>
          </p:cNvPr>
          <p:cNvSpPr txBox="1"/>
          <p:nvPr/>
        </p:nvSpPr>
        <p:spPr>
          <a:xfrm>
            <a:off x="8164068" y="1905172"/>
            <a:ext cx="928116" cy="369332"/>
          </a:xfrm>
          <a:prstGeom prst="rect">
            <a:avLst/>
          </a:prstGeom>
        </p:spPr>
        <p:txBody>
          <a:bodyPr wrap="square" rtlCol="0">
            <a:spAutoFit/>
          </a:bodyPr>
          <a:lstStyle/>
          <a:p>
            <a:r>
              <a:rPr lang="en-US" dirty="0"/>
              <a:t>Yes</a:t>
            </a:r>
          </a:p>
        </p:txBody>
      </p:sp>
      <p:sp>
        <p:nvSpPr>
          <p:cNvPr id="22" name="TextBox 21">
            <a:extLst>
              <a:ext uri="{FF2B5EF4-FFF2-40B4-BE49-F238E27FC236}">
                <a16:creationId xmlns:a16="http://schemas.microsoft.com/office/drawing/2014/main" id="{A447DE70-1C71-4436-A6F0-AD3062BD7D60}"/>
              </a:ext>
            </a:extLst>
          </p:cNvPr>
          <p:cNvSpPr txBox="1"/>
          <p:nvPr/>
        </p:nvSpPr>
        <p:spPr>
          <a:xfrm>
            <a:off x="6984492" y="3685009"/>
            <a:ext cx="928116" cy="369332"/>
          </a:xfrm>
          <a:prstGeom prst="rect">
            <a:avLst/>
          </a:prstGeom>
        </p:spPr>
        <p:txBody>
          <a:bodyPr wrap="square" rtlCol="0">
            <a:spAutoFit/>
          </a:bodyPr>
          <a:lstStyle/>
          <a:p>
            <a:r>
              <a:rPr lang="en-US" dirty="0"/>
              <a:t>No</a:t>
            </a:r>
          </a:p>
        </p:txBody>
      </p:sp>
    </p:spTree>
    <p:extLst>
      <p:ext uri="{BB962C8B-B14F-4D97-AF65-F5344CB8AC3E}">
        <p14:creationId xmlns:p14="http://schemas.microsoft.com/office/powerpoint/2010/main" val="2181083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8093BD-1E90-4BE1-A93B-4FF432485F93}"/>
              </a:ext>
            </a:extLst>
          </p:cNvPr>
          <p:cNvSpPr txBox="1">
            <a:spLocks/>
          </p:cNvSpPr>
          <p:nvPr/>
        </p:nvSpPr>
        <p:spPr>
          <a:xfrm>
            <a:off x="432000" y="240507"/>
            <a:ext cx="1132800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spc="-150">
                <a:solidFill>
                  <a:schemeClr val="tx1">
                    <a:lumMod val="75000"/>
                    <a:lumOff val="25000"/>
                  </a:schemeClr>
                </a:solidFill>
                <a:uFillTx/>
                <a:latin typeface="+mj-lt"/>
                <a:ea typeface="+mj-ea"/>
                <a:cs typeface="+mj-cs"/>
              </a:defRPr>
            </a:lvl1pPr>
          </a:lstStyle>
          <a:p>
            <a:r>
              <a:rPr lang="en-US" dirty="0">
                <a:solidFill>
                  <a:schemeClr val="tx1"/>
                </a:solidFill>
              </a:rPr>
              <a:t>Summary</a:t>
            </a:r>
          </a:p>
        </p:txBody>
      </p:sp>
      <p:pic>
        <p:nvPicPr>
          <p:cNvPr id="13" name="Picture 12">
            <a:extLst>
              <a:ext uri="{FF2B5EF4-FFF2-40B4-BE49-F238E27FC236}">
                <a16:creationId xmlns:a16="http://schemas.microsoft.com/office/drawing/2014/main" id="{516987C3-5F5B-45D1-AD3F-BB73DF62A17F}"/>
              </a:ext>
            </a:extLst>
          </p:cNvPr>
          <p:cNvPicPr>
            <a:picLocks noChangeAspect="1"/>
          </p:cNvPicPr>
          <p:nvPr/>
        </p:nvPicPr>
        <p:blipFill>
          <a:blip r:embed="rId2">
            <a:extLst>
              <a:ext uri="{28A0092B-C50C-407E-A947-70E740481C1C}">
                <a14:useLocalDpi xmlns:a14="http://schemas.microsoft.com/office/drawing/2010/main" val="0"/>
              </a:ext>
            </a:extLst>
          </a:blip>
          <a:srcRect l="4500" t="4576" r="8000" b="14310"/>
          <a:stretch>
            <a:fillRect/>
          </a:stretch>
        </p:blipFill>
        <p:spPr bwMode="auto">
          <a:xfrm>
            <a:off x="3146226" y="2258262"/>
            <a:ext cx="86518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Image result for crime time icon">
            <a:extLst>
              <a:ext uri="{FF2B5EF4-FFF2-40B4-BE49-F238E27FC236}">
                <a16:creationId xmlns:a16="http://schemas.microsoft.com/office/drawing/2014/main" id="{66D3D36B-7073-4814-ABF8-A0A5F167F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213" y="2261997"/>
            <a:ext cx="100647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Image result for customer profile">
            <a:extLst>
              <a:ext uri="{FF2B5EF4-FFF2-40B4-BE49-F238E27FC236}">
                <a16:creationId xmlns:a16="http://schemas.microsoft.com/office/drawing/2014/main" id="{69965762-40A6-4077-A2AC-707494CCE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5028" y="1462882"/>
            <a:ext cx="2047875"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lowchart: Preparation 15">
            <a:extLst>
              <a:ext uri="{FF2B5EF4-FFF2-40B4-BE49-F238E27FC236}">
                <a16:creationId xmlns:a16="http://schemas.microsoft.com/office/drawing/2014/main" id="{C027E66C-C2F4-44AB-A6FD-AC009584844B}"/>
              </a:ext>
            </a:extLst>
          </p:cNvPr>
          <p:cNvSpPr/>
          <p:nvPr/>
        </p:nvSpPr>
        <p:spPr>
          <a:xfrm>
            <a:off x="2626746" y="3349576"/>
            <a:ext cx="1524000" cy="1273175"/>
          </a:xfrm>
          <a:prstGeom prst="flowChartPreparation">
            <a:avLst/>
          </a:prstGeom>
          <a:solidFill>
            <a:srgbClr val="EE534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IN" altLang="en-US">
              <a:solidFill>
                <a:srgbClr val="FFFFFF"/>
              </a:solidFill>
            </a:endParaRPr>
          </a:p>
        </p:txBody>
      </p:sp>
      <p:sp>
        <p:nvSpPr>
          <p:cNvPr id="17" name="Flowchart: Preparation 16">
            <a:extLst>
              <a:ext uri="{FF2B5EF4-FFF2-40B4-BE49-F238E27FC236}">
                <a16:creationId xmlns:a16="http://schemas.microsoft.com/office/drawing/2014/main" id="{99B0D127-32B8-4497-95B2-83D709F6ADC4}"/>
              </a:ext>
            </a:extLst>
          </p:cNvPr>
          <p:cNvSpPr/>
          <p:nvPr/>
        </p:nvSpPr>
        <p:spPr>
          <a:xfrm>
            <a:off x="3875165" y="2705894"/>
            <a:ext cx="1524000" cy="1274763"/>
          </a:xfrm>
          <a:prstGeom prst="flowChartPreparati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IN" altLang="en-US">
              <a:solidFill>
                <a:srgbClr val="FFFFFF"/>
              </a:solidFill>
            </a:endParaRPr>
          </a:p>
        </p:txBody>
      </p:sp>
      <p:sp>
        <p:nvSpPr>
          <p:cNvPr id="18" name="Flowchart: Preparation 17">
            <a:extLst>
              <a:ext uri="{FF2B5EF4-FFF2-40B4-BE49-F238E27FC236}">
                <a16:creationId xmlns:a16="http://schemas.microsoft.com/office/drawing/2014/main" id="{03179177-DA7B-4332-A0D1-F94A0795683E}"/>
              </a:ext>
            </a:extLst>
          </p:cNvPr>
          <p:cNvSpPr/>
          <p:nvPr/>
        </p:nvSpPr>
        <p:spPr>
          <a:xfrm>
            <a:off x="5115078" y="3371717"/>
            <a:ext cx="1524000" cy="1274763"/>
          </a:xfrm>
          <a:prstGeom prst="flowChartPreparation">
            <a:avLst/>
          </a:prstGeom>
          <a:solidFill>
            <a:srgbClr val="048B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IN" altLang="en-US">
              <a:solidFill>
                <a:srgbClr val="FFFFFF"/>
              </a:solidFill>
            </a:endParaRPr>
          </a:p>
        </p:txBody>
      </p:sp>
      <p:sp>
        <p:nvSpPr>
          <p:cNvPr id="19" name="Flowchart: Preparation 18">
            <a:extLst>
              <a:ext uri="{FF2B5EF4-FFF2-40B4-BE49-F238E27FC236}">
                <a16:creationId xmlns:a16="http://schemas.microsoft.com/office/drawing/2014/main" id="{8157012C-8F16-4B11-A343-12B40CBCABAC}"/>
              </a:ext>
            </a:extLst>
          </p:cNvPr>
          <p:cNvSpPr/>
          <p:nvPr/>
        </p:nvSpPr>
        <p:spPr>
          <a:xfrm>
            <a:off x="6656465" y="3342482"/>
            <a:ext cx="1524000" cy="1274762"/>
          </a:xfrm>
          <a:prstGeom prst="flowChartPreparation">
            <a:avLst/>
          </a:prstGeom>
          <a:solidFill>
            <a:srgbClr val="048B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IN" altLang="en-US">
              <a:solidFill>
                <a:srgbClr val="FFFFFF"/>
              </a:solidFill>
            </a:endParaRPr>
          </a:p>
        </p:txBody>
      </p:sp>
      <p:sp>
        <p:nvSpPr>
          <p:cNvPr id="20" name="Flowchart: Preparation 19">
            <a:extLst>
              <a:ext uri="{FF2B5EF4-FFF2-40B4-BE49-F238E27FC236}">
                <a16:creationId xmlns:a16="http://schemas.microsoft.com/office/drawing/2014/main" id="{3AA8D085-2124-417B-9FEB-72F8C5B10FB7}"/>
              </a:ext>
            </a:extLst>
          </p:cNvPr>
          <p:cNvSpPr/>
          <p:nvPr/>
        </p:nvSpPr>
        <p:spPr>
          <a:xfrm>
            <a:off x="7945515" y="2788444"/>
            <a:ext cx="1524000" cy="1273175"/>
          </a:xfrm>
          <a:prstGeom prst="flowChartPreparati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s-E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IN" altLang="en-US" sz="1200" b="1">
              <a:solidFill>
                <a:schemeClr val="bg1"/>
              </a:solidFill>
              <a:latin typeface="Calibri" panose="020F0502020204030204" pitchFamily="34" charset="0"/>
              <a:cs typeface="Calibri" panose="020F0502020204030204" pitchFamily="34" charset="0"/>
            </a:endParaRPr>
          </a:p>
        </p:txBody>
      </p:sp>
      <p:sp>
        <p:nvSpPr>
          <p:cNvPr id="22" name="TextBox 20">
            <a:extLst>
              <a:ext uri="{FF2B5EF4-FFF2-40B4-BE49-F238E27FC236}">
                <a16:creationId xmlns:a16="http://schemas.microsoft.com/office/drawing/2014/main" id="{1BE3448A-C9E0-4C05-BE2A-4AD9723BA0B3}"/>
              </a:ext>
            </a:extLst>
          </p:cNvPr>
          <p:cNvSpPr txBox="1">
            <a:spLocks noChangeArrowheads="1"/>
          </p:cNvSpPr>
          <p:nvPr/>
        </p:nvSpPr>
        <p:spPr bwMode="auto">
          <a:xfrm>
            <a:off x="2713041" y="3667543"/>
            <a:ext cx="12868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FontTx/>
              <a:buNone/>
            </a:pPr>
            <a:r>
              <a:rPr lang="en-IN" altLang="en-US" sz="1600" b="1" dirty="0">
                <a:latin typeface="+mn-lt"/>
                <a:cs typeface="Calibri" panose="020F0502020204030204" pitchFamily="34" charset="0"/>
              </a:rPr>
              <a:t>Business Introduction</a:t>
            </a:r>
          </a:p>
        </p:txBody>
      </p:sp>
      <p:sp>
        <p:nvSpPr>
          <p:cNvPr id="23" name="TextBox 27">
            <a:extLst>
              <a:ext uri="{FF2B5EF4-FFF2-40B4-BE49-F238E27FC236}">
                <a16:creationId xmlns:a16="http://schemas.microsoft.com/office/drawing/2014/main" id="{0071298E-A99E-408D-BC2B-3D96A6FA6B81}"/>
              </a:ext>
            </a:extLst>
          </p:cNvPr>
          <p:cNvSpPr txBox="1">
            <a:spLocks noChangeArrowheads="1"/>
          </p:cNvSpPr>
          <p:nvPr/>
        </p:nvSpPr>
        <p:spPr bwMode="auto">
          <a:xfrm>
            <a:off x="3991053" y="2978177"/>
            <a:ext cx="12223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FontTx/>
              <a:buNone/>
            </a:pPr>
            <a:r>
              <a:rPr lang="en-IN" altLang="en-US" sz="1600" b="1" dirty="0">
                <a:latin typeface="+mn-lt"/>
                <a:cs typeface="Calibri" panose="020F0502020204030204" pitchFamily="34" charset="0"/>
              </a:rPr>
              <a:t>Business Analysis</a:t>
            </a:r>
          </a:p>
        </p:txBody>
      </p:sp>
      <p:sp>
        <p:nvSpPr>
          <p:cNvPr id="24" name="TextBox 28">
            <a:extLst>
              <a:ext uri="{FF2B5EF4-FFF2-40B4-BE49-F238E27FC236}">
                <a16:creationId xmlns:a16="http://schemas.microsoft.com/office/drawing/2014/main" id="{E41452E4-D4CB-4096-A8C9-FB3ABE17B21F}"/>
              </a:ext>
            </a:extLst>
          </p:cNvPr>
          <p:cNvSpPr txBox="1">
            <a:spLocks noChangeArrowheads="1"/>
          </p:cNvSpPr>
          <p:nvPr/>
        </p:nvSpPr>
        <p:spPr bwMode="auto">
          <a:xfrm>
            <a:off x="5154047" y="3674562"/>
            <a:ext cx="14072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FontTx/>
              <a:buNone/>
            </a:pPr>
            <a:r>
              <a:rPr lang="en-IN" altLang="en-US" sz="1600" b="1" dirty="0">
                <a:latin typeface="+mn-lt"/>
                <a:cs typeface="Calibri" panose="020F0502020204030204" pitchFamily="34" charset="0"/>
              </a:rPr>
              <a:t>Process Improvement</a:t>
            </a:r>
          </a:p>
        </p:txBody>
      </p:sp>
      <p:sp>
        <p:nvSpPr>
          <p:cNvPr id="25" name="TextBox 29">
            <a:extLst>
              <a:ext uri="{FF2B5EF4-FFF2-40B4-BE49-F238E27FC236}">
                <a16:creationId xmlns:a16="http://schemas.microsoft.com/office/drawing/2014/main" id="{605337C9-EF1E-48C1-88E8-D68AA5727EF4}"/>
              </a:ext>
            </a:extLst>
          </p:cNvPr>
          <p:cNvSpPr txBox="1">
            <a:spLocks noChangeArrowheads="1"/>
          </p:cNvSpPr>
          <p:nvPr/>
        </p:nvSpPr>
        <p:spPr bwMode="auto">
          <a:xfrm>
            <a:off x="6791403" y="3619463"/>
            <a:ext cx="12223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0"/>
              </a:spcBef>
              <a:buFontTx/>
              <a:buNone/>
            </a:pPr>
            <a:r>
              <a:rPr lang="en-IN" altLang="en-US" sz="1600" b="1" dirty="0">
                <a:latin typeface="+mn-lt"/>
                <a:cs typeface="Calibri" panose="020F0502020204030204" pitchFamily="34" charset="0"/>
              </a:rPr>
              <a:t>Customer</a:t>
            </a:r>
          </a:p>
          <a:p>
            <a:pPr algn="ctr">
              <a:spcBef>
                <a:spcPct val="0"/>
              </a:spcBef>
              <a:buFontTx/>
              <a:buNone/>
            </a:pPr>
            <a:r>
              <a:rPr lang="en-IN" altLang="en-US" sz="1600" b="1" dirty="0">
                <a:latin typeface="+mn-lt"/>
                <a:cs typeface="Calibri" panose="020F0502020204030204" pitchFamily="34" charset="0"/>
              </a:rPr>
              <a:t>Staff</a:t>
            </a:r>
          </a:p>
          <a:p>
            <a:pPr algn="ctr">
              <a:spcBef>
                <a:spcPct val="0"/>
              </a:spcBef>
              <a:buFontTx/>
              <a:buNone/>
            </a:pPr>
            <a:r>
              <a:rPr lang="en-IN" altLang="en-US" sz="1600" b="1" dirty="0">
                <a:latin typeface="+mn-lt"/>
                <a:cs typeface="Calibri" panose="020F0502020204030204" pitchFamily="34" charset="0"/>
              </a:rPr>
              <a:t>Personal</a:t>
            </a:r>
          </a:p>
        </p:txBody>
      </p:sp>
      <p:sp>
        <p:nvSpPr>
          <p:cNvPr id="26" name="TextBox 30">
            <a:extLst>
              <a:ext uri="{FF2B5EF4-FFF2-40B4-BE49-F238E27FC236}">
                <a16:creationId xmlns:a16="http://schemas.microsoft.com/office/drawing/2014/main" id="{68DF3033-EC14-4674-A775-5D2F9E1292ED}"/>
              </a:ext>
            </a:extLst>
          </p:cNvPr>
          <p:cNvSpPr txBox="1">
            <a:spLocks noChangeArrowheads="1"/>
          </p:cNvSpPr>
          <p:nvPr/>
        </p:nvSpPr>
        <p:spPr bwMode="auto">
          <a:xfrm>
            <a:off x="8043940" y="3065465"/>
            <a:ext cx="13938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spcBef>
                <a:spcPct val="0"/>
              </a:spcBef>
            </a:pPr>
            <a:r>
              <a:rPr lang="en-IN" altLang="en-US" sz="1600" b="1" dirty="0">
                <a:latin typeface="+mn-lt"/>
                <a:cs typeface="Calibri" panose="020F0502020204030204" pitchFamily="34" charset="0"/>
              </a:rPr>
              <a:t>Tech Innovation</a:t>
            </a:r>
          </a:p>
        </p:txBody>
      </p:sp>
    </p:spTree>
    <p:extLst>
      <p:ext uri="{BB962C8B-B14F-4D97-AF65-F5344CB8AC3E}">
        <p14:creationId xmlns:p14="http://schemas.microsoft.com/office/powerpoint/2010/main" val="2238096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AE552FF4-6E80-4E6C-AE65-C7D573B2D889}"/>
              </a:ext>
            </a:extLst>
          </p:cNvPr>
          <p:cNvPicPr>
            <a:picLocks noChangeAspect="1"/>
          </p:cNvPicPr>
          <p:nvPr/>
        </p:nvPicPr>
        <p:blipFill rotWithShape="1">
          <a:blip r:embed="rId2"/>
          <a:srcRect t="14271" b="10729"/>
          <a:stretch/>
        </p:blipFill>
        <p:spPr>
          <a:xfrm>
            <a:off x="20" y="10"/>
            <a:ext cx="12191980" cy="6857990"/>
          </a:xfrm>
          <a:prstGeom prst="rect">
            <a:avLst/>
          </a:prstGeom>
        </p:spPr>
      </p:pic>
      <p:sp>
        <p:nvSpPr>
          <p:cNvPr id="2" name="Title 1">
            <a:extLst>
              <a:ext uri="{FF2B5EF4-FFF2-40B4-BE49-F238E27FC236}">
                <a16:creationId xmlns:a16="http://schemas.microsoft.com/office/drawing/2014/main" id="{FCFDC752-4723-43BC-B60C-1EDCBA7E8D0E}"/>
              </a:ext>
            </a:extLst>
          </p:cNvPr>
          <p:cNvSpPr>
            <a:spLocks noGrp="1"/>
          </p:cNvSpPr>
          <p:nvPr>
            <p:ph type="title"/>
          </p:nvPr>
        </p:nvSpPr>
        <p:spPr>
          <a:xfrm>
            <a:off x="520811" y="1574358"/>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pPr algn="ctr"/>
            <a:r>
              <a:rPr lang="en-US" sz="2800" dirty="0">
                <a:solidFill>
                  <a:srgbClr val="262626"/>
                </a:solidFill>
              </a:rPr>
              <a:t>Thank You!</a:t>
            </a:r>
            <a:br>
              <a:rPr lang="en-US" sz="2800" dirty="0">
                <a:solidFill>
                  <a:srgbClr val="262626"/>
                </a:solidFill>
              </a:rPr>
            </a:br>
            <a:r>
              <a:rPr lang="en-US" sz="2800" dirty="0">
                <a:solidFill>
                  <a:srgbClr val="262626"/>
                </a:solidFill>
              </a:rPr>
              <a:t>Questions?</a:t>
            </a:r>
          </a:p>
        </p:txBody>
      </p:sp>
    </p:spTree>
    <p:extLst>
      <p:ext uri="{BB962C8B-B14F-4D97-AF65-F5344CB8AC3E}">
        <p14:creationId xmlns:p14="http://schemas.microsoft.com/office/powerpoint/2010/main" val="4217394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F719DB-0BC3-4523-80C9-2F84603F2C76}"/>
              </a:ext>
            </a:extLst>
          </p:cNvPr>
          <p:cNvPicPr>
            <a:picLocks noChangeAspect="1"/>
          </p:cNvPicPr>
          <p:nvPr/>
        </p:nvPicPr>
        <p:blipFill>
          <a:blip r:embed="rId2"/>
          <a:stretch>
            <a:fillRect/>
          </a:stretch>
        </p:blipFill>
        <p:spPr>
          <a:xfrm>
            <a:off x="3655827" y="1406162"/>
            <a:ext cx="8315325" cy="4772025"/>
          </a:xfrm>
          <a:prstGeom prst="rect">
            <a:avLst/>
          </a:prstGeom>
        </p:spPr>
      </p:pic>
      <p:pic>
        <p:nvPicPr>
          <p:cNvPr id="6" name="Picture 19" descr="A picture containing indoor, floor&#10;&#10;Description generated with high confidence">
            <a:extLst>
              <a:ext uri="{FF2B5EF4-FFF2-40B4-BE49-F238E27FC236}">
                <a16:creationId xmlns:a16="http://schemas.microsoft.com/office/drawing/2014/main" id="{280C72C9-E47E-4400-A30C-915FE6E80444}"/>
              </a:ext>
            </a:extLst>
          </p:cNvPr>
          <p:cNvPicPr>
            <a:picLocks noChangeAspect="1"/>
          </p:cNvPicPr>
          <p:nvPr/>
        </p:nvPicPr>
        <p:blipFill>
          <a:blip r:embed="rId3"/>
          <a:stretch>
            <a:fillRect/>
          </a:stretch>
        </p:blipFill>
        <p:spPr>
          <a:xfrm>
            <a:off x="220848" y="224856"/>
            <a:ext cx="5107898" cy="3338748"/>
          </a:xfrm>
          <a:prstGeom prst="rect">
            <a:avLst/>
          </a:prstGeom>
        </p:spPr>
      </p:pic>
      <p:sp>
        <p:nvSpPr>
          <p:cNvPr id="7" name="Title 1">
            <a:extLst>
              <a:ext uri="{FF2B5EF4-FFF2-40B4-BE49-F238E27FC236}">
                <a16:creationId xmlns:a16="http://schemas.microsoft.com/office/drawing/2014/main" id="{B1AEA031-D5A5-40C7-BE6C-997CC12E404F}"/>
              </a:ext>
            </a:extLst>
          </p:cNvPr>
          <p:cNvSpPr>
            <a:spLocks noGrp="1"/>
          </p:cNvSpPr>
          <p:nvPr>
            <p:ph type="title"/>
          </p:nvPr>
        </p:nvSpPr>
        <p:spPr>
          <a:xfrm>
            <a:off x="5385804" y="224856"/>
            <a:ext cx="7426553" cy="763600"/>
          </a:xfrm>
        </p:spPr>
        <p:txBody>
          <a:bodyPr/>
          <a:lstStyle/>
          <a:p>
            <a:r>
              <a:rPr lang="en-US" dirty="0"/>
              <a:t>A wonderful Global Presence!</a:t>
            </a:r>
          </a:p>
        </p:txBody>
      </p:sp>
    </p:spTree>
    <p:extLst>
      <p:ext uri="{BB962C8B-B14F-4D97-AF65-F5344CB8AC3E}">
        <p14:creationId xmlns:p14="http://schemas.microsoft.com/office/powerpoint/2010/main" val="38079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08B6-CCFA-4648-A6DD-F3102687E5B7}"/>
              </a:ext>
            </a:extLst>
          </p:cNvPr>
          <p:cNvSpPr>
            <a:spLocks noGrp="1"/>
          </p:cNvSpPr>
          <p:nvPr>
            <p:ph type="title"/>
          </p:nvPr>
        </p:nvSpPr>
        <p:spPr>
          <a:xfrm>
            <a:off x="415600" y="341119"/>
            <a:ext cx="11360800" cy="763600"/>
          </a:xfrm>
        </p:spPr>
        <p:txBody>
          <a:bodyPr/>
          <a:lstStyle/>
          <a:p>
            <a:r>
              <a:rPr lang="en-US" dirty="0"/>
              <a:t>Sephora has been successful because of</a:t>
            </a:r>
          </a:p>
        </p:txBody>
      </p:sp>
      <p:pic>
        <p:nvPicPr>
          <p:cNvPr id="5" name="Picture 4">
            <a:extLst>
              <a:ext uri="{FF2B5EF4-FFF2-40B4-BE49-F238E27FC236}">
                <a16:creationId xmlns:a16="http://schemas.microsoft.com/office/drawing/2014/main" id="{6AC8CACD-42BE-4082-9749-F6E1DF29F033}"/>
              </a:ext>
            </a:extLst>
          </p:cNvPr>
          <p:cNvPicPr>
            <a:picLocks noChangeAspect="1"/>
          </p:cNvPicPr>
          <p:nvPr/>
        </p:nvPicPr>
        <p:blipFill>
          <a:blip r:embed="rId2"/>
          <a:stretch>
            <a:fillRect/>
          </a:stretch>
        </p:blipFill>
        <p:spPr>
          <a:xfrm>
            <a:off x="1714828" y="986742"/>
            <a:ext cx="8362950" cy="5191125"/>
          </a:xfrm>
          <a:prstGeom prst="rect">
            <a:avLst/>
          </a:prstGeom>
        </p:spPr>
      </p:pic>
    </p:spTree>
    <p:extLst>
      <p:ext uri="{BB962C8B-B14F-4D97-AF65-F5344CB8AC3E}">
        <p14:creationId xmlns:p14="http://schemas.microsoft.com/office/powerpoint/2010/main" val="2613356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391BFA-00BA-4D8F-9FAE-6642DAF83885}"/>
              </a:ext>
            </a:extLst>
          </p:cNvPr>
          <p:cNvSpPr>
            <a:spLocks noGrp="1"/>
          </p:cNvSpPr>
          <p:nvPr>
            <p:ph type="title"/>
          </p:nvPr>
        </p:nvSpPr>
        <p:spPr/>
        <p:txBody>
          <a:bodyPr>
            <a:normAutofit/>
          </a:bodyPr>
          <a:lstStyle/>
          <a:p>
            <a:r>
              <a:rPr lang="en-SG" sz="3200" dirty="0">
                <a:latin typeface="+mj-lt"/>
              </a:rPr>
              <a:t>Research Methods</a:t>
            </a:r>
          </a:p>
        </p:txBody>
      </p:sp>
      <p:graphicFrame>
        <p:nvGraphicFramePr>
          <p:cNvPr id="6" name="Diagram 5">
            <a:extLst>
              <a:ext uri="{FF2B5EF4-FFF2-40B4-BE49-F238E27FC236}">
                <a16:creationId xmlns:a16="http://schemas.microsoft.com/office/drawing/2014/main" id="{4D8BAE4E-ED52-4211-BCAF-1C0534BAB866}"/>
              </a:ext>
            </a:extLst>
          </p:cNvPr>
          <p:cNvGraphicFramePr/>
          <p:nvPr>
            <p:extLst/>
          </p:nvPr>
        </p:nvGraphicFramePr>
        <p:xfrm>
          <a:off x="1557211" y="981983"/>
          <a:ext cx="8955464" cy="5059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775AFA20-3E12-4EC7-9258-465CF1538576}"/>
              </a:ext>
            </a:extLst>
          </p:cNvPr>
          <p:cNvPicPr>
            <a:picLocks noChangeAspect="1"/>
          </p:cNvPicPr>
          <p:nvPr/>
        </p:nvPicPr>
        <p:blipFill>
          <a:blip r:embed="rId7"/>
          <a:stretch>
            <a:fillRect/>
          </a:stretch>
        </p:blipFill>
        <p:spPr>
          <a:xfrm rot="20488136">
            <a:off x="8677499" y="4362376"/>
            <a:ext cx="1720734" cy="1000894"/>
          </a:xfrm>
          <a:prstGeom prst="rect">
            <a:avLst/>
          </a:prstGeom>
        </p:spPr>
      </p:pic>
      <p:sp>
        <p:nvSpPr>
          <p:cNvPr id="7" name="Arrow: Chevron 6">
            <a:extLst>
              <a:ext uri="{FF2B5EF4-FFF2-40B4-BE49-F238E27FC236}">
                <a16:creationId xmlns:a16="http://schemas.microsoft.com/office/drawing/2014/main" id="{099DEE34-BDE5-4C95-A514-8F541996B15A}"/>
              </a:ext>
            </a:extLst>
          </p:cNvPr>
          <p:cNvSpPr/>
          <p:nvPr/>
        </p:nvSpPr>
        <p:spPr>
          <a:xfrm>
            <a:off x="3559773" y="5855800"/>
            <a:ext cx="604910" cy="618106"/>
          </a:xfrm>
          <a:prstGeom prst="chevron">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2800">
              <a:solidFill>
                <a:schemeClr val="tx1"/>
              </a:solidFill>
              <a:latin typeface="Berlin Sans FB" panose="020E0602020502020306" pitchFamily="34" charset="0"/>
            </a:endParaRPr>
          </a:p>
        </p:txBody>
      </p:sp>
      <p:sp>
        <p:nvSpPr>
          <p:cNvPr id="8" name="Arrow: Pentagon 7">
            <a:extLst>
              <a:ext uri="{FF2B5EF4-FFF2-40B4-BE49-F238E27FC236}">
                <a16:creationId xmlns:a16="http://schemas.microsoft.com/office/drawing/2014/main" id="{A2FC8CD7-BF8A-4140-81E5-D3A902626583}"/>
              </a:ext>
            </a:extLst>
          </p:cNvPr>
          <p:cNvSpPr/>
          <p:nvPr/>
        </p:nvSpPr>
        <p:spPr>
          <a:xfrm>
            <a:off x="4219390" y="5842367"/>
            <a:ext cx="5588000" cy="618106"/>
          </a:xfrm>
          <a:prstGeom prst="homePlate">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AU" sz="2800" dirty="0">
                <a:latin typeface="Berlin Sans FB" panose="020E0602020502020306" pitchFamily="34" charset="0"/>
              </a:rPr>
              <a:t>Found Insights and Identified Issues</a:t>
            </a:r>
          </a:p>
        </p:txBody>
      </p:sp>
      <p:sp>
        <p:nvSpPr>
          <p:cNvPr id="9" name="Arrow: Chevron 8">
            <a:extLst>
              <a:ext uri="{FF2B5EF4-FFF2-40B4-BE49-F238E27FC236}">
                <a16:creationId xmlns:a16="http://schemas.microsoft.com/office/drawing/2014/main" id="{8A73F73A-294F-4C7D-A063-03A69D6D86B9}"/>
              </a:ext>
            </a:extLst>
          </p:cNvPr>
          <p:cNvSpPr/>
          <p:nvPr/>
        </p:nvSpPr>
        <p:spPr>
          <a:xfrm>
            <a:off x="3101993" y="5869753"/>
            <a:ext cx="604910" cy="618106"/>
          </a:xfrm>
          <a:prstGeom prst="chevron">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2800">
              <a:solidFill>
                <a:schemeClr val="tx1"/>
              </a:solidFill>
              <a:latin typeface="Berlin Sans FB" panose="020E0602020502020306" pitchFamily="34" charset="0"/>
            </a:endParaRPr>
          </a:p>
        </p:txBody>
      </p:sp>
    </p:spTree>
    <p:extLst>
      <p:ext uri="{BB962C8B-B14F-4D97-AF65-F5344CB8AC3E}">
        <p14:creationId xmlns:p14="http://schemas.microsoft.com/office/powerpoint/2010/main" val="167958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588F8A7-DA67-48D8-94FA-D76A4946702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39886AB5-EB08-472D-9206-1315FA768B4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ED17DC12-2236-43C0-A482-1559D83C8B8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66C81ACA-0824-4BDF-B82B-6661186FCC6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23167A15-876D-4C00-8005-F11C7974DBBF}"/>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graphicEl>
                                              <a:dgm id="{BF726591-0997-48A5-9973-0C49B8A30069}"/>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graphicEl>
                                              <a:dgm id="{6B238261-8713-4438-A5AC-A25A8C78AD5C}"/>
                                            </p:graphic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Purpose &amp; Values</a:t>
            </a:r>
            <a:endParaRPr lang="en-US" dirty="0"/>
          </a:p>
        </p:txBody>
      </p:sp>
      <p:sp>
        <p:nvSpPr>
          <p:cNvPr id="55" name="Google Shape;55;p1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b="1" dirty="0"/>
              <a:t>Purpose: Inspiring Fearlessness</a:t>
            </a:r>
            <a:endParaRPr lang="en-US" sz="2400" dirty="0"/>
          </a:p>
          <a:p>
            <a:pPr marL="0" indent="0">
              <a:buClr>
                <a:schemeClr val="dk1"/>
              </a:buClr>
              <a:buSzPts val="1100"/>
              <a:buNone/>
            </a:pPr>
            <a:endParaRPr lang="en" b="1" dirty="0"/>
          </a:p>
          <a:p>
            <a:pPr marL="0" indent="0">
              <a:buClr>
                <a:schemeClr val="dk1"/>
              </a:buClr>
              <a:buSzPts val="1100"/>
              <a:buNone/>
            </a:pPr>
            <a:r>
              <a:rPr lang="en" sz="2000" i="1" dirty="0"/>
              <a:t>“ At Sephora, we believe beauty is for each person to define and ours to celebrate. Together, we support and encourage bold choices in beauty—and in life. Our purpose is to inspire fearlessness. ”</a:t>
            </a:r>
            <a:endParaRPr sz="2000" i="1" dirty="0"/>
          </a:p>
          <a:p>
            <a:pPr marL="0" indent="0">
              <a:spcBef>
                <a:spcPts val="2133"/>
              </a:spcBef>
              <a:buClr>
                <a:schemeClr val="dk1"/>
              </a:buClr>
              <a:buSzPts val="1100"/>
              <a:buNone/>
            </a:pPr>
            <a:r>
              <a:rPr lang="en" sz="2400" b="1" dirty="0"/>
              <a:t>Values</a:t>
            </a:r>
            <a:endParaRPr sz="2400" b="1" dirty="0"/>
          </a:p>
          <a:p>
            <a:pPr marL="0" indent="0">
              <a:spcBef>
                <a:spcPts val="2133"/>
              </a:spcBef>
              <a:buClr>
                <a:schemeClr val="dk1"/>
              </a:buClr>
              <a:buSzPts val="1100"/>
              <a:buNone/>
            </a:pPr>
            <a:r>
              <a:rPr lang="en" sz="2000" i="1" dirty="0"/>
              <a:t>“ At Sephora we live, breathe and act by our values: Passion, Innovation, Expertise, Balance, Respect for All, Teamwork, and Initiative.”</a:t>
            </a:r>
            <a:endParaRPr sz="2000" i="1" dirty="0"/>
          </a:p>
          <a:p>
            <a:pPr marL="0" indent="0">
              <a:spcBef>
                <a:spcPts val="2133"/>
              </a:spcBef>
              <a:spcAft>
                <a:spcPts val="2133"/>
              </a:spcAft>
              <a:buNone/>
            </a:pPr>
            <a:endParaRPr lang="en" u="sng" dirty="0">
              <a:solidFill>
                <a:schemeClr val="accent5"/>
              </a:solidFill>
              <a:hlinkClick r:id="rId3"/>
            </a:endParaRPr>
          </a:p>
          <a:p>
            <a:pPr marL="0" indent="0">
              <a:spcBef>
                <a:spcPts val="2133"/>
              </a:spcBef>
              <a:spcAft>
                <a:spcPts val="2133"/>
              </a:spcAft>
              <a:buNone/>
            </a:pPr>
            <a:endParaRPr lang="en" u="sng" dirty="0">
              <a:solidFill>
                <a:schemeClr val="accent5"/>
              </a:solidFill>
              <a:hlinkClick r:id="rId3"/>
            </a:endParaRPr>
          </a:p>
          <a:p>
            <a:pPr marL="0" indent="0">
              <a:spcBef>
                <a:spcPts val="2133"/>
              </a:spcBef>
              <a:spcAft>
                <a:spcPts val="2133"/>
              </a:spcAft>
              <a:buNone/>
            </a:pPr>
            <a:r>
              <a:rPr lang="en" sz="900" u="sng" dirty="0">
                <a:solidFill>
                  <a:schemeClr val="accent5"/>
                </a:solidFill>
                <a:hlinkClick r:id="rId3"/>
              </a:rPr>
              <a:t>https://jobs.sephora.com/content/our-story/</a:t>
            </a:r>
            <a:endParaRPr sz="900" dirty="0">
              <a:solidFill>
                <a:schemeClr val="accent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47DDD8-8784-4821-81DE-4375BC0C0161}"/>
              </a:ext>
            </a:extLst>
          </p:cNvPr>
          <p:cNvSpPr>
            <a:spLocks noGrp="1"/>
          </p:cNvSpPr>
          <p:nvPr>
            <p:ph type="title"/>
          </p:nvPr>
        </p:nvSpPr>
        <p:spPr>
          <a:xfrm>
            <a:off x="7111800" y="3051313"/>
            <a:ext cx="4648200" cy="1736586"/>
          </a:xfrm>
        </p:spPr>
        <p:txBody>
          <a:bodyPr/>
          <a:lstStyle/>
          <a:p>
            <a:r>
              <a:rPr lang="en-US" dirty="0"/>
              <a:t>Business Analysis</a:t>
            </a:r>
          </a:p>
        </p:txBody>
      </p:sp>
    </p:spTree>
    <p:extLst>
      <p:ext uri="{BB962C8B-B14F-4D97-AF65-F5344CB8AC3E}">
        <p14:creationId xmlns:p14="http://schemas.microsoft.com/office/powerpoint/2010/main" val="3278218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p:nvPr>
        </p:nvSpPr>
        <p:spPr>
          <a:xfrm>
            <a:off x="415650" y="207885"/>
            <a:ext cx="11360700" cy="7635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rgbClr val="3F3F3F"/>
              </a:buClr>
              <a:buSzPts val="2800"/>
              <a:buFont typeface="Corbel"/>
              <a:buNone/>
            </a:pPr>
            <a:r>
              <a:rPr lang="en-US" dirty="0"/>
              <a:t>PESTEL Analysis (Sephora)</a:t>
            </a:r>
            <a:endParaRPr dirty="0"/>
          </a:p>
        </p:txBody>
      </p:sp>
      <p:pic>
        <p:nvPicPr>
          <p:cNvPr id="220" name="Google Shape;220;p28"/>
          <p:cNvPicPr preferRelativeResize="0"/>
          <p:nvPr/>
        </p:nvPicPr>
        <p:blipFill>
          <a:blip r:embed="rId3">
            <a:alphaModFix/>
          </a:blip>
          <a:stretch>
            <a:fillRect/>
          </a:stretch>
        </p:blipFill>
        <p:spPr>
          <a:xfrm>
            <a:off x="1202275" y="1187542"/>
            <a:ext cx="10268352" cy="5196333"/>
          </a:xfrm>
          <a:prstGeom prst="rect">
            <a:avLst/>
          </a:prstGeom>
          <a:noFill/>
          <a:ln>
            <a:noFill/>
          </a:ln>
        </p:spPr>
      </p:pic>
      <p:pic>
        <p:nvPicPr>
          <p:cNvPr id="221" name="Google Shape;221;p28"/>
          <p:cNvPicPr preferRelativeResize="0"/>
          <p:nvPr/>
        </p:nvPicPr>
        <p:blipFill rotWithShape="1">
          <a:blip r:embed="rId4">
            <a:alphaModFix/>
          </a:blip>
          <a:srcRect/>
          <a:stretch/>
        </p:blipFill>
        <p:spPr>
          <a:xfrm>
            <a:off x="5681125" y="3598350"/>
            <a:ext cx="1007525" cy="10075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29">
      <a:dk1>
        <a:srgbClr val="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uFillTx/>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96</TotalTime>
  <Words>951</Words>
  <Application>Microsoft Office PowerPoint</Application>
  <PresentationFormat>Widescreen</PresentationFormat>
  <Paragraphs>266</Paragraphs>
  <Slides>33</Slides>
  <Notes>15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Berlin Sans FB</vt:lpstr>
      <vt:lpstr>Berlin Sans FB Demi</vt:lpstr>
      <vt:lpstr>Calibri</vt:lpstr>
      <vt:lpstr>Candara</vt:lpstr>
      <vt:lpstr>Corbel</vt:lpstr>
      <vt:lpstr>Roboto</vt:lpstr>
      <vt:lpstr>Times New Roman</vt:lpstr>
      <vt:lpstr>Wingdings</vt:lpstr>
      <vt:lpstr>Office Theme</vt:lpstr>
      <vt:lpstr>PowerPoint Presentation</vt:lpstr>
      <vt:lpstr>PowerPoint Presentation</vt:lpstr>
      <vt:lpstr>INTRODUCTION</vt:lpstr>
      <vt:lpstr>A wonderful Global Presence!</vt:lpstr>
      <vt:lpstr>Sephora has been successful because of</vt:lpstr>
      <vt:lpstr>Research Methods</vt:lpstr>
      <vt:lpstr>Purpose &amp; Values</vt:lpstr>
      <vt:lpstr>Business Analysis</vt:lpstr>
      <vt:lpstr>PESTEL Analysis (Sephora)</vt:lpstr>
      <vt:lpstr>Scope &amp; Problems</vt:lpstr>
      <vt:lpstr>Customer Journey</vt:lpstr>
      <vt:lpstr>Key Processes</vt:lpstr>
      <vt:lpstr>Current Process (As-Is)</vt:lpstr>
      <vt:lpstr>As – Is Process : Offline</vt:lpstr>
      <vt:lpstr>As – Is Process : Online</vt:lpstr>
      <vt:lpstr>Recurring Order Process</vt:lpstr>
      <vt:lpstr>Delighting Customers – Recurring Online Orders</vt:lpstr>
      <vt:lpstr>Delighting Customers – Recurring Online Orders</vt:lpstr>
      <vt:lpstr>Delighting Customers – Recurring Online Orders</vt:lpstr>
      <vt:lpstr>Supplier Process - Increasing predictability of demand</vt:lpstr>
      <vt:lpstr>Proposed Technology Innovation</vt:lpstr>
      <vt:lpstr>Custom Blend App</vt:lpstr>
      <vt:lpstr>PowerPoint Presentation</vt:lpstr>
      <vt:lpstr>Smart Replenishment </vt:lpstr>
      <vt:lpstr>Powerful Proximity Marketing campaign</vt:lpstr>
      <vt:lpstr>Smart Finder (APP)</vt:lpstr>
      <vt:lpstr>No More Solving The Maze</vt:lpstr>
      <vt:lpstr>Smart Checkout</vt:lpstr>
      <vt:lpstr>Smart Beauty Studio</vt:lpstr>
      <vt:lpstr>Smart Peer Collaboration</vt:lpstr>
      <vt:lpstr>Smart Peer Collaboration</vt:lpstr>
      <vt:lpstr>PowerPoint Presentation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Kumar</dc:creator>
  <cp:lastModifiedBy>Pradeep Kumar</cp:lastModifiedBy>
  <cp:revision>85</cp:revision>
  <dcterms:created xsi:type="dcterms:W3CDTF">2019-03-16T13:46:55Z</dcterms:created>
  <dcterms:modified xsi:type="dcterms:W3CDTF">2019-03-17T12:03:32Z</dcterms:modified>
</cp:coreProperties>
</file>